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98" r:id="rId3"/>
    <p:sldId id="311" r:id="rId4"/>
    <p:sldId id="423" r:id="rId5"/>
    <p:sldId id="424" r:id="rId6"/>
    <p:sldId id="425" r:id="rId7"/>
    <p:sldId id="428" r:id="rId8"/>
    <p:sldId id="429" r:id="rId9"/>
    <p:sldId id="374" r:id="rId10"/>
    <p:sldId id="430" r:id="rId11"/>
    <p:sldId id="431" r:id="rId12"/>
    <p:sldId id="432" r:id="rId13"/>
    <p:sldId id="433" r:id="rId14"/>
    <p:sldId id="434" r:id="rId15"/>
    <p:sldId id="435" r:id="rId16"/>
    <p:sldId id="436" r:id="rId17"/>
    <p:sldId id="427" r:id="rId18"/>
    <p:sldId id="437" r:id="rId19"/>
    <p:sldId id="438" r:id="rId20"/>
    <p:sldId id="439" r:id="rId21"/>
    <p:sldId id="440" r:id="rId22"/>
    <p:sldId id="441" r:id="rId23"/>
    <p:sldId id="442" r:id="rId24"/>
    <p:sldId id="443" r:id="rId25"/>
    <p:sldId id="444" r:id="rId2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4.12.2020.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93d21ea-97bc-4910-acac-d95d9145a989/assets/interactivity/self-check/index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c93d21ea-97bc-4910-acac-d95d9145a989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hyperlink" Target="https://www.e-sfera.hr/dodatni-digitalni-sadrzaji/c93d21ea-97bc-4910-acac-d95d9145a989/assets/audio/24_lesson_8_quiz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hyperlink" Target="https://www.e-sfera.hr/dodatni-digitalni-sadrzaji/c93d21ea-97bc-4910-acac-d95d9145a989/assets/audio/24_lesson_8_quiz.mp3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ordwall.net/resource/7971936" TargetMode="External"/><Relationship Id="rId4" Type="http://schemas.openxmlformats.org/officeDocument/2006/relationships/hyperlink" Target="https://www.bookwidgets.com/play/7BR4Y7F?teacher_id=6669868278480896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3;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The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world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around</a:t>
            </a:r>
            <a:r>
              <a:rPr lang="hr-HR" sz="4000" b="1" u="sng" dirty="0">
                <a:solidFill>
                  <a:srgbClr val="FF0000"/>
                </a:solidFill>
              </a:rPr>
              <a:t> me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What</a:t>
            </a:r>
            <a:r>
              <a:rPr lang="hr-HR" sz="4000" dirty="0"/>
              <a:t> a </a:t>
            </a:r>
            <a:r>
              <a:rPr lang="hr-HR" sz="4000" dirty="0" err="1"/>
              <a:t>wonderful</a:t>
            </a:r>
            <a:r>
              <a:rPr lang="hr-HR" sz="4000" dirty="0"/>
              <a:t> </a:t>
            </a:r>
            <a:r>
              <a:rPr lang="hr-HR" sz="4000" dirty="0" err="1"/>
              <a:t>world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603323" y="1724323"/>
            <a:ext cx="3585210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they</a:t>
            </a:r>
            <a:r>
              <a:rPr lang="hr-HR" sz="2000" b="1" dirty="0"/>
              <a:t>? </a:t>
            </a: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Što su to </a:t>
            </a:r>
            <a:r>
              <a:rPr lang="hr-HR" sz="2000" i="1" dirty="0" err="1"/>
              <a:t>The</a:t>
            </a:r>
            <a:r>
              <a:rPr lang="hr-HR" sz="2000" i="1" dirty="0"/>
              <a:t> Pacific, </a:t>
            </a:r>
            <a:r>
              <a:rPr lang="hr-HR" sz="2000" i="1" dirty="0" err="1"/>
              <a:t>the</a:t>
            </a:r>
            <a:r>
              <a:rPr lang="hr-HR" sz="2000" i="1" dirty="0"/>
              <a:t> Atacama… Pročitaj tekst i spoji!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28" y="625624"/>
            <a:ext cx="8196544" cy="60152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D364C30-9ADF-4E7F-AC0F-F7FCF9D31B5C}"/>
              </a:ext>
            </a:extLst>
          </p:cNvPr>
          <p:cNvSpPr txBox="1">
            <a:spLocks/>
          </p:cNvSpPr>
          <p:nvPr/>
        </p:nvSpPr>
        <p:spPr>
          <a:xfrm>
            <a:off x="8606790" y="3428999"/>
            <a:ext cx="3585210" cy="4321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F1B2411-9F6D-43D3-BC8A-812793E21EF1}"/>
              </a:ext>
            </a:extLst>
          </p:cNvPr>
          <p:cNvSpPr txBox="1">
            <a:spLocks/>
          </p:cNvSpPr>
          <p:nvPr/>
        </p:nvSpPr>
        <p:spPr>
          <a:xfrm>
            <a:off x="317829" y="2188661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  <a:br>
              <a:rPr lang="hr-HR" sz="2000" dirty="0">
                <a:solidFill>
                  <a:srgbClr val="FF0000"/>
                </a:solidFill>
              </a:rPr>
            </a:br>
            <a:br>
              <a:rPr lang="hr-HR" sz="2000" dirty="0">
                <a:solidFill>
                  <a:srgbClr val="FF0000"/>
                </a:solidFill>
              </a:rPr>
            </a:b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F93843A-E119-40EB-8863-9DC1013C4C26}"/>
              </a:ext>
            </a:extLst>
          </p:cNvPr>
          <p:cNvSpPr txBox="1">
            <a:spLocks/>
          </p:cNvSpPr>
          <p:nvPr/>
        </p:nvSpPr>
        <p:spPr>
          <a:xfrm>
            <a:off x="1884939" y="1604022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E63595D-6176-489B-81F8-BA10D18C2840}"/>
              </a:ext>
            </a:extLst>
          </p:cNvPr>
          <p:cNvSpPr txBox="1">
            <a:spLocks/>
          </p:cNvSpPr>
          <p:nvPr/>
        </p:nvSpPr>
        <p:spPr>
          <a:xfrm>
            <a:off x="1884939" y="245265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6552753-98D4-4AC7-AB6A-EC8A1639E2ED}"/>
              </a:ext>
            </a:extLst>
          </p:cNvPr>
          <p:cNvSpPr txBox="1">
            <a:spLocks/>
          </p:cNvSpPr>
          <p:nvPr/>
        </p:nvSpPr>
        <p:spPr>
          <a:xfrm>
            <a:off x="1881472" y="132021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1A9DA08D-2144-4FFC-B6A5-A4D6A2540768}"/>
              </a:ext>
            </a:extLst>
          </p:cNvPr>
          <p:cNvSpPr txBox="1">
            <a:spLocks/>
          </p:cNvSpPr>
          <p:nvPr/>
        </p:nvSpPr>
        <p:spPr>
          <a:xfrm>
            <a:off x="1881471" y="215374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39277A1-B9CF-425A-B9A5-B3C3BDEF95D8}"/>
              </a:ext>
            </a:extLst>
          </p:cNvPr>
          <p:cNvSpPr txBox="1">
            <a:spLocks/>
          </p:cNvSpPr>
          <p:nvPr/>
        </p:nvSpPr>
        <p:spPr>
          <a:xfrm>
            <a:off x="1878004" y="187888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842854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/>
      <p:bldP spid="15" grpId="0"/>
      <p:bldP spid="16" grpId="0"/>
      <p:bldP spid="18" grpId="0"/>
      <p:bldP spid="19" grpId="0"/>
      <p:bldP spid="20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28" y="625624"/>
            <a:ext cx="8196544" cy="60152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F1B2411-9F6D-43D3-BC8A-812793E21EF1}"/>
              </a:ext>
            </a:extLst>
          </p:cNvPr>
          <p:cNvSpPr txBox="1">
            <a:spLocks/>
          </p:cNvSpPr>
          <p:nvPr/>
        </p:nvSpPr>
        <p:spPr>
          <a:xfrm>
            <a:off x="317829" y="2188661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  <a:br>
              <a:rPr lang="hr-HR" sz="2000" dirty="0">
                <a:solidFill>
                  <a:srgbClr val="FF0000"/>
                </a:solidFill>
              </a:rPr>
            </a:br>
            <a:br>
              <a:rPr lang="hr-HR" sz="2000" dirty="0">
                <a:solidFill>
                  <a:srgbClr val="FF0000"/>
                </a:solidFill>
              </a:rPr>
            </a:b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F93843A-E119-40EB-8863-9DC1013C4C26}"/>
              </a:ext>
            </a:extLst>
          </p:cNvPr>
          <p:cNvSpPr txBox="1">
            <a:spLocks/>
          </p:cNvSpPr>
          <p:nvPr/>
        </p:nvSpPr>
        <p:spPr>
          <a:xfrm>
            <a:off x="1884939" y="1604022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E63595D-6176-489B-81F8-BA10D18C2840}"/>
              </a:ext>
            </a:extLst>
          </p:cNvPr>
          <p:cNvSpPr txBox="1">
            <a:spLocks/>
          </p:cNvSpPr>
          <p:nvPr/>
        </p:nvSpPr>
        <p:spPr>
          <a:xfrm>
            <a:off x="1884939" y="245265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6552753-98D4-4AC7-AB6A-EC8A1639E2ED}"/>
              </a:ext>
            </a:extLst>
          </p:cNvPr>
          <p:cNvSpPr txBox="1">
            <a:spLocks/>
          </p:cNvSpPr>
          <p:nvPr/>
        </p:nvSpPr>
        <p:spPr>
          <a:xfrm>
            <a:off x="1881472" y="132021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1A9DA08D-2144-4FFC-B6A5-A4D6A2540768}"/>
              </a:ext>
            </a:extLst>
          </p:cNvPr>
          <p:cNvSpPr txBox="1">
            <a:spLocks/>
          </p:cNvSpPr>
          <p:nvPr/>
        </p:nvSpPr>
        <p:spPr>
          <a:xfrm>
            <a:off x="1881471" y="215374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39277A1-B9CF-425A-B9A5-B3C3BDEF95D8}"/>
              </a:ext>
            </a:extLst>
          </p:cNvPr>
          <p:cNvSpPr txBox="1">
            <a:spLocks/>
          </p:cNvSpPr>
          <p:nvPr/>
        </p:nvSpPr>
        <p:spPr>
          <a:xfrm>
            <a:off x="1878004" y="187888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E334760-EE4E-4DBA-A141-1ED92F929E50}"/>
              </a:ext>
            </a:extLst>
          </p:cNvPr>
          <p:cNvSpPr txBox="1">
            <a:spLocks/>
          </p:cNvSpPr>
          <p:nvPr/>
        </p:nvSpPr>
        <p:spPr>
          <a:xfrm>
            <a:off x="8603323" y="28057"/>
            <a:ext cx="3585210" cy="68456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Primjećuješ li da su neke riječi napisane plavom bojom? Znaš li njihovo značenje?</a:t>
            </a:r>
          </a:p>
          <a:p>
            <a:pPr marL="0" indent="0">
              <a:buNone/>
            </a:pPr>
            <a:r>
              <a:rPr lang="hr-HR" sz="2200" b="1" dirty="0" err="1"/>
              <a:t>high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low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deep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shallow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wet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dry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popular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uninteresting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lazy</a:t>
            </a:r>
            <a:endParaRPr lang="hr-HR" sz="2200" b="1" dirty="0"/>
          </a:p>
          <a:p>
            <a:pPr marL="0" indent="0">
              <a:buNone/>
            </a:pPr>
            <a:r>
              <a:rPr lang="hr-HR" sz="2200" b="1" dirty="0" err="1"/>
              <a:t>funny</a:t>
            </a:r>
            <a:endParaRPr lang="hr-HR" sz="2200" b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455BEDC-272E-4036-8E48-E8D4D4230949}"/>
              </a:ext>
            </a:extLst>
          </p:cNvPr>
          <p:cNvSpPr txBox="1">
            <a:spLocks/>
          </p:cNvSpPr>
          <p:nvPr/>
        </p:nvSpPr>
        <p:spPr>
          <a:xfrm>
            <a:off x="10355208" y="995422"/>
            <a:ext cx="3110429" cy="5268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200" i="1" dirty="0"/>
              <a:t>visok</a:t>
            </a:r>
          </a:p>
          <a:p>
            <a:pPr marL="0" indent="0">
              <a:buNone/>
            </a:pPr>
            <a:r>
              <a:rPr lang="hr-HR" sz="2200" i="1" dirty="0"/>
              <a:t>nizak</a:t>
            </a:r>
          </a:p>
          <a:p>
            <a:pPr marL="0" indent="0">
              <a:buNone/>
            </a:pPr>
            <a:r>
              <a:rPr lang="hr-HR" sz="2200" i="1" dirty="0"/>
              <a:t>dubok</a:t>
            </a:r>
          </a:p>
          <a:p>
            <a:pPr marL="0" indent="0">
              <a:buNone/>
            </a:pPr>
            <a:r>
              <a:rPr lang="hr-HR" sz="2200" i="1" dirty="0"/>
              <a:t>plitak</a:t>
            </a:r>
          </a:p>
          <a:p>
            <a:pPr marL="0" indent="0">
              <a:buNone/>
            </a:pPr>
            <a:r>
              <a:rPr lang="hr-HR" sz="2200" i="1" dirty="0"/>
              <a:t>mokar</a:t>
            </a:r>
          </a:p>
          <a:p>
            <a:pPr marL="0" indent="0">
              <a:buNone/>
            </a:pPr>
            <a:r>
              <a:rPr lang="hr-HR" sz="2200" i="1" dirty="0"/>
              <a:t>suh</a:t>
            </a:r>
          </a:p>
          <a:p>
            <a:pPr marL="0" indent="0">
              <a:buNone/>
            </a:pPr>
            <a:r>
              <a:rPr lang="hr-HR" sz="2200" i="1" dirty="0"/>
              <a:t>popularan</a:t>
            </a:r>
          </a:p>
          <a:p>
            <a:pPr marL="0" indent="0">
              <a:buNone/>
            </a:pPr>
            <a:r>
              <a:rPr lang="hr-HR" sz="2200" i="1" dirty="0"/>
              <a:t>nezanimljiv</a:t>
            </a:r>
          </a:p>
          <a:p>
            <a:pPr marL="0" indent="0">
              <a:buNone/>
            </a:pPr>
            <a:r>
              <a:rPr lang="hr-HR" sz="2200" i="1" dirty="0"/>
              <a:t>lijen</a:t>
            </a:r>
          </a:p>
          <a:p>
            <a:pPr marL="0" indent="0">
              <a:buNone/>
            </a:pPr>
            <a:r>
              <a:rPr lang="hr-HR" sz="2200" i="1" dirty="0"/>
              <a:t>smiješan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B0E8B8F6-42DF-4AD5-8396-11779A6FE512}"/>
              </a:ext>
            </a:extLst>
          </p:cNvPr>
          <p:cNvSpPr txBox="1">
            <a:spLocks/>
          </p:cNvSpPr>
          <p:nvPr/>
        </p:nvSpPr>
        <p:spPr>
          <a:xfrm>
            <a:off x="8606790" y="5532119"/>
            <a:ext cx="3585210" cy="4229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word to make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Izaberi jednu od ponuđenih riječi kako bi dobio ispravan tekst.</a:t>
            </a:r>
          </a:p>
        </p:txBody>
      </p:sp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id="{C845C646-41D3-4406-A7EC-2E59A64EA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81" y="3219832"/>
            <a:ext cx="112659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Vidi izvornu sliku">
            <a:extLst>
              <a:ext uri="{FF2B5EF4-FFF2-40B4-BE49-F238E27FC236}">
                <a16:creationId xmlns:a16="http://schemas.microsoft.com/office/drawing/2014/main" id="{B42F9529-B84A-44C0-934C-1B09304C4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51" y="5113786"/>
            <a:ext cx="112659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Vidi izvornu sliku">
            <a:extLst>
              <a:ext uri="{FF2B5EF4-FFF2-40B4-BE49-F238E27FC236}">
                <a16:creationId xmlns:a16="http://schemas.microsoft.com/office/drawing/2014/main" id="{5133DA7E-1E6D-4AEA-8831-D815A9C9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81" y="2398427"/>
            <a:ext cx="96264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Vidi izvornu sliku">
            <a:extLst>
              <a:ext uri="{FF2B5EF4-FFF2-40B4-BE49-F238E27FC236}">
                <a16:creationId xmlns:a16="http://schemas.microsoft.com/office/drawing/2014/main" id="{D11D2358-30A1-4069-958B-D1B33979B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401" y="3783712"/>
            <a:ext cx="155712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Vidi izvornu sliku">
            <a:extLst>
              <a:ext uri="{FF2B5EF4-FFF2-40B4-BE49-F238E27FC236}">
                <a16:creationId xmlns:a16="http://schemas.microsoft.com/office/drawing/2014/main" id="{E835099C-BAD7-4816-B8CD-DD8F74050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555" y="5113786"/>
            <a:ext cx="1292445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42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p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28" y="625624"/>
            <a:ext cx="8196544" cy="60152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F1B2411-9F6D-43D3-BC8A-812793E21EF1}"/>
              </a:ext>
            </a:extLst>
          </p:cNvPr>
          <p:cNvSpPr txBox="1">
            <a:spLocks/>
          </p:cNvSpPr>
          <p:nvPr/>
        </p:nvSpPr>
        <p:spPr>
          <a:xfrm>
            <a:off x="317829" y="2188661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  <a:br>
              <a:rPr lang="hr-HR" sz="2000" dirty="0">
                <a:solidFill>
                  <a:srgbClr val="FF0000"/>
                </a:solidFill>
              </a:rPr>
            </a:br>
            <a:br>
              <a:rPr lang="hr-HR" sz="2000" dirty="0">
                <a:solidFill>
                  <a:srgbClr val="FF0000"/>
                </a:solidFill>
              </a:rPr>
            </a:b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F93843A-E119-40EB-8863-9DC1013C4C26}"/>
              </a:ext>
            </a:extLst>
          </p:cNvPr>
          <p:cNvSpPr txBox="1">
            <a:spLocks/>
          </p:cNvSpPr>
          <p:nvPr/>
        </p:nvSpPr>
        <p:spPr>
          <a:xfrm>
            <a:off x="1884939" y="1604022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E63595D-6176-489B-81F8-BA10D18C2840}"/>
              </a:ext>
            </a:extLst>
          </p:cNvPr>
          <p:cNvSpPr txBox="1">
            <a:spLocks/>
          </p:cNvSpPr>
          <p:nvPr/>
        </p:nvSpPr>
        <p:spPr>
          <a:xfrm>
            <a:off x="1884939" y="245265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E6552753-98D4-4AC7-AB6A-EC8A1639E2ED}"/>
              </a:ext>
            </a:extLst>
          </p:cNvPr>
          <p:cNvSpPr txBox="1">
            <a:spLocks/>
          </p:cNvSpPr>
          <p:nvPr/>
        </p:nvSpPr>
        <p:spPr>
          <a:xfrm>
            <a:off x="1881472" y="132021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1A9DA08D-2144-4FFC-B6A5-A4D6A2540768}"/>
              </a:ext>
            </a:extLst>
          </p:cNvPr>
          <p:cNvSpPr txBox="1">
            <a:spLocks/>
          </p:cNvSpPr>
          <p:nvPr/>
        </p:nvSpPr>
        <p:spPr>
          <a:xfrm>
            <a:off x="1881471" y="215374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939277A1-B9CF-425A-B9A5-B3C3BDEF95D8}"/>
              </a:ext>
            </a:extLst>
          </p:cNvPr>
          <p:cNvSpPr txBox="1">
            <a:spLocks/>
          </p:cNvSpPr>
          <p:nvPr/>
        </p:nvSpPr>
        <p:spPr>
          <a:xfrm>
            <a:off x="1878004" y="187888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E334760-EE4E-4DBA-A141-1ED92F929E50}"/>
              </a:ext>
            </a:extLst>
          </p:cNvPr>
          <p:cNvSpPr txBox="1">
            <a:spLocks/>
          </p:cNvSpPr>
          <p:nvPr/>
        </p:nvSpPr>
        <p:spPr>
          <a:xfrm>
            <a:off x="8625333" y="1732898"/>
            <a:ext cx="3456177" cy="5738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the highest mountain in the world?</a:t>
            </a:r>
          </a:p>
          <a:p>
            <a:pPr marL="0" indent="0">
              <a:buNone/>
            </a:pPr>
            <a:r>
              <a:rPr lang="en-US" sz="2000" b="1" dirty="0"/>
              <a:t>Where is the deepest water in the world?</a:t>
            </a:r>
          </a:p>
          <a:p>
            <a:pPr marL="0" indent="0">
              <a:buNone/>
            </a:pPr>
            <a:r>
              <a:rPr lang="en-US" sz="2000" b="1" dirty="0"/>
              <a:t>How long does it take for ships to sink there?</a:t>
            </a:r>
            <a:endParaRPr lang="hr-HR" sz="2000" b="1" dirty="0"/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driest</a:t>
            </a:r>
            <a:r>
              <a:rPr lang="hr-HR" sz="2000" b="1" dirty="0"/>
              <a:t> place on </a:t>
            </a:r>
            <a:r>
              <a:rPr lang="hr-HR" sz="2000" b="1" dirty="0" err="1"/>
              <a:t>Earth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most </a:t>
            </a:r>
            <a:r>
              <a:rPr lang="hr-HR" sz="2000" b="1" dirty="0" err="1"/>
              <a:t>popular</a:t>
            </a:r>
            <a:r>
              <a:rPr lang="hr-HR" sz="2000" b="1" dirty="0"/>
              <a:t> </a:t>
            </a:r>
            <a:r>
              <a:rPr lang="hr-HR" sz="2000" b="1" dirty="0" err="1"/>
              <a:t>sights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London?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laziest</a:t>
            </a:r>
            <a:r>
              <a:rPr lang="hr-HR" sz="2000" b="1" dirty="0"/>
              <a:t> </a:t>
            </a:r>
            <a:r>
              <a:rPr lang="hr-HR" sz="2000" b="1" dirty="0" err="1"/>
              <a:t>animal</a:t>
            </a:r>
            <a:r>
              <a:rPr lang="hr-HR" sz="2000" b="1" dirty="0"/>
              <a:t>?</a:t>
            </a:r>
          </a:p>
        </p:txBody>
      </p:sp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id="{C845C646-41D3-4406-A7EC-2E59A64EA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81" y="3219832"/>
            <a:ext cx="112659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Vidi izvornu sliku">
            <a:extLst>
              <a:ext uri="{FF2B5EF4-FFF2-40B4-BE49-F238E27FC236}">
                <a16:creationId xmlns:a16="http://schemas.microsoft.com/office/drawing/2014/main" id="{B42F9529-B84A-44C0-934C-1B09304C4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51" y="5113786"/>
            <a:ext cx="112659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Vidi izvornu sliku">
            <a:extLst>
              <a:ext uri="{FF2B5EF4-FFF2-40B4-BE49-F238E27FC236}">
                <a16:creationId xmlns:a16="http://schemas.microsoft.com/office/drawing/2014/main" id="{5133DA7E-1E6D-4AEA-8831-D815A9C92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81" y="2398427"/>
            <a:ext cx="96264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Vidi izvornu sliku">
            <a:extLst>
              <a:ext uri="{FF2B5EF4-FFF2-40B4-BE49-F238E27FC236}">
                <a16:creationId xmlns:a16="http://schemas.microsoft.com/office/drawing/2014/main" id="{D11D2358-30A1-4069-958B-D1B33979B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401" y="3783712"/>
            <a:ext cx="155712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Vidi izvornu sliku">
            <a:extLst>
              <a:ext uri="{FF2B5EF4-FFF2-40B4-BE49-F238E27FC236}">
                <a16:creationId xmlns:a16="http://schemas.microsoft.com/office/drawing/2014/main" id="{E835099C-BAD7-4816-B8CD-DD8F74050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555" y="5113786"/>
            <a:ext cx="1292445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7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" y="0"/>
            <a:ext cx="5104059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46.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8830296" y="743826"/>
            <a:ext cx="318263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Where</a:t>
            </a:r>
            <a:r>
              <a:rPr lang="hr-HR" sz="2000" b="1" dirty="0"/>
              <a:t> are </a:t>
            </a:r>
            <a:r>
              <a:rPr lang="hr-HR" sz="2000" b="1" dirty="0" err="1"/>
              <a:t>you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Pročitaj rečenice i razmisli gdje bi se to mogao nalaziti.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01" y="743826"/>
            <a:ext cx="8307571" cy="56446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5145814" y="1617161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Antarctica</a:t>
            </a:r>
            <a:endParaRPr lang="hr-HR" sz="25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Sahara Desert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73DD200-52ED-4F08-958B-932145003730}"/>
              </a:ext>
            </a:extLst>
          </p:cNvPr>
          <p:cNvSpPr txBox="1">
            <a:spLocks/>
          </p:cNvSpPr>
          <p:nvPr/>
        </p:nvSpPr>
        <p:spPr>
          <a:xfrm>
            <a:off x="5570130" y="4512761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Big Ben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Mount Everest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Pacific Ocean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E2F9F79-50B0-4EE4-A52E-F0A2097D01F4}"/>
              </a:ext>
            </a:extLst>
          </p:cNvPr>
          <p:cNvSpPr txBox="1">
            <a:spLocks/>
          </p:cNvSpPr>
          <p:nvPr/>
        </p:nvSpPr>
        <p:spPr>
          <a:xfrm>
            <a:off x="5570130" y="5701491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Russia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Nile</a:t>
            </a:r>
          </a:p>
        </p:txBody>
      </p:sp>
    </p:spTree>
    <p:extLst>
      <p:ext uri="{BB962C8B-B14F-4D97-AF65-F5344CB8AC3E}">
        <p14:creationId xmlns:p14="http://schemas.microsoft.com/office/powerpoint/2010/main" val="234001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9" grpId="0" build="p"/>
      <p:bldP spid="8" grpId="0" build="p"/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" y="20152"/>
            <a:ext cx="5104059" cy="681769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1081705"/>
            <a:ext cx="318263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copy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Spoji, a potom prepiši.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341" y="1829956"/>
            <a:ext cx="8307571" cy="31980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5784148" y="3004887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B3F85515-AE68-4AB3-B746-7C04AD0A69D1}"/>
              </a:ext>
            </a:extLst>
          </p:cNvPr>
          <p:cNvSpPr txBox="1">
            <a:spLocks/>
          </p:cNvSpPr>
          <p:nvPr/>
        </p:nvSpPr>
        <p:spPr>
          <a:xfrm>
            <a:off x="8028238" y="221807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high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mountain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B1E9CB0-C553-4E45-8E3A-0D623E53A4EA}"/>
              </a:ext>
            </a:extLst>
          </p:cNvPr>
          <p:cNvSpPr txBox="1">
            <a:spLocks/>
          </p:cNvSpPr>
          <p:nvPr/>
        </p:nvSpPr>
        <p:spPr>
          <a:xfrm>
            <a:off x="5784148" y="4516964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BD8E54C-3E60-4BB4-87E6-73B92CF6D2C2}"/>
              </a:ext>
            </a:extLst>
          </p:cNvPr>
          <p:cNvSpPr txBox="1">
            <a:spLocks/>
          </p:cNvSpPr>
          <p:nvPr/>
        </p:nvSpPr>
        <p:spPr>
          <a:xfrm>
            <a:off x="8028238" y="260368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tall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tree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29D5847-F9D9-4F18-A3DB-D98D9AF8CDCE}"/>
              </a:ext>
            </a:extLst>
          </p:cNvPr>
          <p:cNvSpPr txBox="1">
            <a:spLocks/>
          </p:cNvSpPr>
          <p:nvPr/>
        </p:nvSpPr>
        <p:spPr>
          <a:xfrm>
            <a:off x="5784148" y="414290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450DABE2-1C9B-4C87-82BC-F2AA458F7890}"/>
              </a:ext>
            </a:extLst>
          </p:cNvPr>
          <p:cNvSpPr txBox="1">
            <a:spLocks/>
          </p:cNvSpPr>
          <p:nvPr/>
        </p:nvSpPr>
        <p:spPr>
          <a:xfrm>
            <a:off x="8028238" y="2984609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deep</a:t>
            </a:r>
            <a:r>
              <a:rPr lang="hr-HR" sz="2500" dirty="0">
                <a:solidFill>
                  <a:srgbClr val="FF0000"/>
                </a:solidFill>
              </a:rPr>
              <a:t> ocean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C9A8054-8568-4E76-B6B9-D509DE175238}"/>
              </a:ext>
            </a:extLst>
          </p:cNvPr>
          <p:cNvSpPr txBox="1">
            <a:spLocks/>
          </p:cNvSpPr>
          <p:nvPr/>
        </p:nvSpPr>
        <p:spPr>
          <a:xfrm>
            <a:off x="5784148" y="2231680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4E0FA71-1514-4143-8326-D64722D0D3A6}"/>
              </a:ext>
            </a:extLst>
          </p:cNvPr>
          <p:cNvSpPr txBox="1">
            <a:spLocks/>
          </p:cNvSpPr>
          <p:nvPr/>
        </p:nvSpPr>
        <p:spPr>
          <a:xfrm>
            <a:off x="8043007" y="3374746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long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river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2C807BB-4582-4B1D-95EC-1DCDB968E938}"/>
              </a:ext>
            </a:extLst>
          </p:cNvPr>
          <p:cNvSpPr txBox="1">
            <a:spLocks/>
          </p:cNvSpPr>
          <p:nvPr/>
        </p:nvSpPr>
        <p:spPr>
          <a:xfrm>
            <a:off x="5798917" y="3374589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CE13512-EB51-4824-841F-92FC038618CD}"/>
              </a:ext>
            </a:extLst>
          </p:cNvPr>
          <p:cNvSpPr txBox="1">
            <a:spLocks/>
          </p:cNvSpPr>
          <p:nvPr/>
        </p:nvSpPr>
        <p:spPr>
          <a:xfrm>
            <a:off x="8057776" y="3751140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low</a:t>
            </a:r>
            <a:r>
              <a:rPr lang="hr-HR" sz="2500" dirty="0">
                <a:solidFill>
                  <a:srgbClr val="FF0000"/>
                </a:solidFill>
              </a:rPr>
              <a:t> temperature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3522E7F-C9F9-4142-ABA8-EA49DADD7634}"/>
              </a:ext>
            </a:extLst>
          </p:cNvPr>
          <p:cNvSpPr txBox="1">
            <a:spLocks/>
          </p:cNvSpPr>
          <p:nvPr/>
        </p:nvSpPr>
        <p:spPr>
          <a:xfrm>
            <a:off x="5791533" y="376286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4B55B7D-9390-4791-BDEE-A97CA6DA106A}"/>
              </a:ext>
            </a:extLst>
          </p:cNvPr>
          <p:cNvSpPr txBox="1">
            <a:spLocks/>
          </p:cNvSpPr>
          <p:nvPr/>
        </p:nvSpPr>
        <p:spPr>
          <a:xfrm>
            <a:off x="8061265" y="4140447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popular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sight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94F398BD-8408-4CA3-A8D8-943FC77FFC89}"/>
              </a:ext>
            </a:extLst>
          </p:cNvPr>
          <p:cNvSpPr txBox="1">
            <a:spLocks/>
          </p:cNvSpPr>
          <p:nvPr/>
        </p:nvSpPr>
        <p:spPr>
          <a:xfrm>
            <a:off x="5798917" y="2618481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14C420A8-361E-42F7-AEA8-01C4509D8096}"/>
              </a:ext>
            </a:extLst>
          </p:cNvPr>
          <p:cNvSpPr txBox="1">
            <a:spLocks/>
          </p:cNvSpPr>
          <p:nvPr/>
        </p:nvSpPr>
        <p:spPr>
          <a:xfrm>
            <a:off x="8057776" y="4528662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inteligent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animal</a:t>
            </a:r>
            <a:endParaRPr lang="hr-HR" sz="2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845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20" grpId="0" build="p"/>
      <p:bldP spid="21" grpId="0" build="p"/>
      <p:bldP spid="22" grpId="0" build="p"/>
      <p:bldP spid="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655716" y="625624"/>
            <a:ext cx="3320156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Što većina ovih plavih pridjeva ima zajedničko?</a:t>
            </a:r>
          </a:p>
          <a:p>
            <a:pPr marL="0" indent="0">
              <a:buNone/>
            </a:pPr>
            <a:r>
              <a:rPr lang="hr-HR" sz="2000" i="1" dirty="0"/>
              <a:t>Koja je razlika između pridjeva koje smo prethodno zapisali i ovih u tekstu?</a:t>
            </a:r>
          </a:p>
          <a:p>
            <a:pPr marL="0" indent="0">
              <a:buNone/>
            </a:pPr>
            <a:r>
              <a:rPr lang="hr-HR" sz="2000" i="1" dirty="0"/>
              <a:t>Kako bismo preveli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highest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NAJVIŠI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Superlativ je treći stupanj u stupnjevanju pridjeva, kojim se u usporedbi izriče najveći stupanj kojega svojstva.</a:t>
            </a:r>
          </a:p>
        </p:txBody>
      </p:sp>
      <p:pic>
        <p:nvPicPr>
          <p:cNvPr id="33" name="Slika 32">
            <a:extLst>
              <a:ext uri="{FF2B5EF4-FFF2-40B4-BE49-F238E27FC236}">
                <a16:creationId xmlns:a16="http://schemas.microsoft.com/office/drawing/2014/main" id="{ACF11BB8-3BAF-4D50-B95C-D1C8849BA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28" y="625624"/>
            <a:ext cx="8196544" cy="60152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224D12FD-1FDA-4488-BBC7-ED6D3889910C}"/>
              </a:ext>
            </a:extLst>
          </p:cNvPr>
          <p:cNvSpPr txBox="1">
            <a:spLocks/>
          </p:cNvSpPr>
          <p:nvPr/>
        </p:nvSpPr>
        <p:spPr>
          <a:xfrm>
            <a:off x="317829" y="2188661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  <a:br>
              <a:rPr lang="hr-HR" sz="2000" dirty="0">
                <a:solidFill>
                  <a:srgbClr val="FF0000"/>
                </a:solidFill>
              </a:rPr>
            </a:br>
            <a:br>
              <a:rPr lang="hr-HR" sz="2000" dirty="0">
                <a:solidFill>
                  <a:srgbClr val="FF0000"/>
                </a:solidFill>
              </a:rPr>
            </a:b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BC093CD8-0A56-4D27-865E-DD104FA80DC2}"/>
              </a:ext>
            </a:extLst>
          </p:cNvPr>
          <p:cNvSpPr txBox="1">
            <a:spLocks/>
          </p:cNvSpPr>
          <p:nvPr/>
        </p:nvSpPr>
        <p:spPr>
          <a:xfrm>
            <a:off x="1884939" y="1604022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0C3266A2-85D4-4C0E-9133-B7580EA61CC6}"/>
              </a:ext>
            </a:extLst>
          </p:cNvPr>
          <p:cNvSpPr txBox="1">
            <a:spLocks/>
          </p:cNvSpPr>
          <p:nvPr/>
        </p:nvSpPr>
        <p:spPr>
          <a:xfrm>
            <a:off x="1884939" y="245265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8F0553B3-8F85-4C3E-8E2B-F4AF5D0608AD}"/>
              </a:ext>
            </a:extLst>
          </p:cNvPr>
          <p:cNvSpPr txBox="1">
            <a:spLocks/>
          </p:cNvSpPr>
          <p:nvPr/>
        </p:nvSpPr>
        <p:spPr>
          <a:xfrm>
            <a:off x="1881472" y="132021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41016E20-0F39-4255-9E02-9FDCD5C5DA8D}"/>
              </a:ext>
            </a:extLst>
          </p:cNvPr>
          <p:cNvSpPr txBox="1">
            <a:spLocks/>
          </p:cNvSpPr>
          <p:nvPr/>
        </p:nvSpPr>
        <p:spPr>
          <a:xfrm>
            <a:off x="1881471" y="2153748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F4F71ABE-AD1B-4D54-897F-D84F270623A5}"/>
              </a:ext>
            </a:extLst>
          </p:cNvPr>
          <p:cNvSpPr txBox="1">
            <a:spLocks/>
          </p:cNvSpPr>
          <p:nvPr/>
        </p:nvSpPr>
        <p:spPr>
          <a:xfrm>
            <a:off x="1878004" y="1878885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5</a:t>
            </a:r>
          </a:p>
        </p:txBody>
      </p:sp>
      <p:pic>
        <p:nvPicPr>
          <p:cNvPr id="40" name="Picture 4" descr="Vidi izvornu sliku">
            <a:extLst>
              <a:ext uri="{FF2B5EF4-FFF2-40B4-BE49-F238E27FC236}">
                <a16:creationId xmlns:a16="http://schemas.microsoft.com/office/drawing/2014/main" id="{EE7F9893-2C3E-42A0-BE20-EBB91C5C3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81" y="3219832"/>
            <a:ext cx="112659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Vidi izvornu sliku">
            <a:extLst>
              <a:ext uri="{FF2B5EF4-FFF2-40B4-BE49-F238E27FC236}">
                <a16:creationId xmlns:a16="http://schemas.microsoft.com/office/drawing/2014/main" id="{CA63CA7D-A206-46B5-BBD6-6EAFD2597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51" y="5113786"/>
            <a:ext cx="112659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Vidi izvornu sliku">
            <a:extLst>
              <a:ext uri="{FF2B5EF4-FFF2-40B4-BE49-F238E27FC236}">
                <a16:creationId xmlns:a16="http://schemas.microsoft.com/office/drawing/2014/main" id="{C23E5DEA-A3C1-4231-BE4A-4854AF95A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81" y="2398427"/>
            <a:ext cx="96264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Vidi izvornu sliku">
            <a:extLst>
              <a:ext uri="{FF2B5EF4-FFF2-40B4-BE49-F238E27FC236}">
                <a16:creationId xmlns:a16="http://schemas.microsoft.com/office/drawing/2014/main" id="{008265B6-CAA9-4546-8E1D-CC25B0EA8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401" y="3783712"/>
            <a:ext cx="155712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Vidi izvornu sliku">
            <a:extLst>
              <a:ext uri="{FF2B5EF4-FFF2-40B4-BE49-F238E27FC236}">
                <a16:creationId xmlns:a16="http://schemas.microsoft.com/office/drawing/2014/main" id="{74B41943-63D5-44AF-8CA7-4A02A3133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555" y="5113786"/>
            <a:ext cx="1292445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92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8432" y="6852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87" y="652198"/>
            <a:ext cx="4794014" cy="23213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6AE3653-296D-4B02-8ADB-0830DA9D42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386" y="4612469"/>
            <a:ext cx="2800350" cy="2128265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068A5BE-5060-4727-92A4-672D18BA5E59}"/>
              </a:ext>
            </a:extLst>
          </p:cNvPr>
          <p:cNvSpPr txBox="1">
            <a:spLocks/>
          </p:cNvSpPr>
          <p:nvPr/>
        </p:nvSpPr>
        <p:spPr>
          <a:xfrm>
            <a:off x="5128432" y="378073"/>
            <a:ext cx="7221695" cy="6536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Koja je djevojčica na slici najniža, a koja najviša?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i="1" dirty="0">
                <a:solidFill>
                  <a:srgbClr val="FF0000"/>
                </a:solidFill>
              </a:rPr>
              <a:t>			</a:t>
            </a:r>
            <a:endParaRPr lang="hr-HR" sz="2600" dirty="0"/>
          </a:p>
          <a:p>
            <a:pPr marL="0" indent="0">
              <a:buNone/>
            </a:pPr>
            <a:r>
              <a:rPr lang="hr-HR" sz="2600" dirty="0"/>
              <a:t>			Ana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/>
              <a:t> </a:t>
            </a:r>
            <a:r>
              <a:rPr lang="hr-HR" sz="2600" dirty="0" err="1"/>
              <a:t>short</a:t>
            </a:r>
            <a:r>
              <a:rPr lang="hr-HR" sz="2600" dirty="0" err="1">
                <a:solidFill>
                  <a:srgbClr val="FF0000"/>
                </a:solidFill>
              </a:rPr>
              <a:t>est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r>
              <a:rPr lang="hr-HR" sz="2600" dirty="0"/>
              <a:t>			</a:t>
            </a:r>
            <a:r>
              <a:rPr lang="hr-HR" sz="2600" dirty="0" err="1"/>
              <a:t>Cindy</a:t>
            </a:r>
            <a:r>
              <a:rPr lang="hr-HR" sz="2600" dirty="0"/>
              <a:t>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/>
              <a:t> </a:t>
            </a:r>
            <a:r>
              <a:rPr lang="hr-HR" sz="2600" dirty="0" err="1"/>
              <a:t>tall</a:t>
            </a:r>
            <a:r>
              <a:rPr lang="hr-HR" sz="2600" dirty="0" err="1">
                <a:solidFill>
                  <a:srgbClr val="FF0000"/>
                </a:solidFill>
              </a:rPr>
              <a:t>est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r>
              <a:rPr lang="hr-HR" sz="2600" dirty="0"/>
              <a:t>			</a:t>
            </a:r>
            <a:r>
              <a:rPr lang="hr-HR" sz="2200" i="1" dirty="0"/>
              <a:t>U superlativu kratki pridjev dobiva</a:t>
            </a:r>
            <a:br>
              <a:rPr lang="hr-HR" sz="2200" i="1" dirty="0"/>
            </a:br>
            <a:r>
              <a:rPr lang="hr-HR" sz="2200" i="1" dirty="0"/>
              <a:t>			nastavak </a:t>
            </a:r>
            <a:r>
              <a:rPr lang="hr-HR" sz="2200" b="1" i="1" dirty="0" err="1"/>
              <a:t>est</a:t>
            </a:r>
            <a:r>
              <a:rPr lang="hr-HR" sz="2200" b="1" i="1" dirty="0"/>
              <a:t>. </a:t>
            </a:r>
            <a:br>
              <a:rPr lang="hr-HR" sz="2200" b="1" i="1" dirty="0"/>
            </a:br>
            <a:r>
              <a:rPr lang="hr-HR" sz="2200" b="1" i="1" dirty="0"/>
              <a:t>			</a:t>
            </a:r>
            <a:r>
              <a:rPr lang="hr-HR" sz="2200" i="1" dirty="0"/>
              <a:t>Ispred superlativa uvijek stoji </a:t>
            </a:r>
            <a:r>
              <a:rPr lang="hr-HR" sz="2200" b="1" i="1" dirty="0"/>
              <a:t>THE.</a:t>
            </a:r>
            <a:endParaRPr lang="hr-HR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Koji je muškarac najdeblji? A koji najmršaviji?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2101275D-2009-40D6-A55F-4CD6026052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949" y="699997"/>
            <a:ext cx="2685224" cy="2640618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7B890A3-E083-4D9B-905D-9B546BD91B90}"/>
              </a:ext>
            </a:extLst>
          </p:cNvPr>
          <p:cNvSpPr txBox="1">
            <a:spLocks/>
          </p:cNvSpPr>
          <p:nvPr/>
        </p:nvSpPr>
        <p:spPr>
          <a:xfrm>
            <a:off x="7966690" y="4254915"/>
            <a:ext cx="3734372" cy="2843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600" dirty="0"/>
          </a:p>
          <a:p>
            <a:pPr marL="0" indent="0">
              <a:buNone/>
            </a:pPr>
            <a:endParaRPr lang="hr-HR" sz="2600" dirty="0"/>
          </a:p>
          <a:p>
            <a:pPr marL="0" indent="0">
              <a:buNone/>
            </a:pPr>
            <a:r>
              <a:rPr lang="hr-HR" sz="2600" dirty="0"/>
              <a:t>Bob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/>
              <a:t> </a:t>
            </a:r>
            <a:r>
              <a:rPr lang="hr-HR" sz="2600" dirty="0" err="1"/>
              <a:t>fat</a:t>
            </a:r>
            <a:r>
              <a:rPr lang="hr-HR" sz="2600" b="1" u="sng" dirty="0" err="1"/>
              <a:t>t</a:t>
            </a:r>
            <a:r>
              <a:rPr lang="hr-HR" sz="2600" dirty="0" err="1">
                <a:solidFill>
                  <a:srgbClr val="FF0000"/>
                </a:solidFill>
              </a:rPr>
              <a:t>est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r>
              <a:rPr lang="hr-HR" sz="2600" dirty="0"/>
              <a:t>Tom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/>
              <a:t> </a:t>
            </a:r>
            <a:r>
              <a:rPr lang="hr-HR" sz="2600" dirty="0" err="1"/>
              <a:t>thin</a:t>
            </a:r>
            <a:r>
              <a:rPr lang="hr-HR" sz="2600" b="1" u="sng" dirty="0" err="1"/>
              <a:t>n</a:t>
            </a:r>
            <a:r>
              <a:rPr lang="hr-HR" sz="2600" dirty="0" err="1">
                <a:solidFill>
                  <a:srgbClr val="FF0000"/>
                </a:solidFill>
              </a:rPr>
              <a:t>est</a:t>
            </a:r>
            <a:r>
              <a:rPr lang="hr-HR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67780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7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FA1EB43-E168-4B1C-B080-6C9B82FAD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E2BD8D35-51C2-4AA2-B338-20469E4986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87" y="652198"/>
            <a:ext cx="4794014" cy="23213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7E375A1F-E6F6-40A5-9299-1401BAE2F283}"/>
              </a:ext>
            </a:extLst>
          </p:cNvPr>
          <p:cNvSpPr txBox="1">
            <a:spLocks/>
          </p:cNvSpPr>
          <p:nvPr/>
        </p:nvSpPr>
        <p:spPr>
          <a:xfrm>
            <a:off x="5107911" y="0"/>
            <a:ext cx="7060101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Što je najteže? Pero, jabuka ili slon?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i="1" dirty="0">
                <a:solidFill>
                  <a:srgbClr val="FF0000"/>
                </a:solidFill>
              </a:rPr>
              <a:t>			</a:t>
            </a:r>
            <a:endParaRPr lang="hr-HR" sz="2600" dirty="0"/>
          </a:p>
          <a:p>
            <a:pPr marL="0" indent="0">
              <a:buNone/>
            </a:pPr>
            <a:endParaRPr lang="hr-HR" sz="2600" dirty="0"/>
          </a:p>
          <a:p>
            <a:pPr marL="0" indent="0">
              <a:buNone/>
            </a:pPr>
            <a:r>
              <a:rPr lang="hr-HR" sz="2600" dirty="0"/>
              <a:t>			</a:t>
            </a:r>
            <a:r>
              <a:rPr lang="hr-HR" sz="2600" dirty="0" err="1"/>
              <a:t>An</a:t>
            </a:r>
            <a:r>
              <a:rPr lang="hr-HR" sz="2600" dirty="0"/>
              <a:t> </a:t>
            </a:r>
            <a:r>
              <a:rPr lang="hr-HR" sz="2600" dirty="0" err="1"/>
              <a:t>elephant</a:t>
            </a:r>
            <a:r>
              <a:rPr lang="hr-HR" sz="2600" dirty="0"/>
              <a:t>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/>
              <a:t> </a:t>
            </a:r>
            <a:r>
              <a:rPr lang="hr-HR" sz="2600" dirty="0" err="1"/>
              <a:t>heav</a:t>
            </a:r>
            <a:r>
              <a:rPr lang="hr-HR" sz="2600" b="1" u="sng" dirty="0" err="1"/>
              <a:t>i</a:t>
            </a:r>
            <a:r>
              <a:rPr lang="hr-HR" sz="2600" dirty="0" err="1">
                <a:solidFill>
                  <a:srgbClr val="FF0000"/>
                </a:solidFill>
              </a:rPr>
              <a:t>est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endParaRPr lang="hr-HR" sz="2600" dirty="0"/>
          </a:p>
          <a:p>
            <a:pPr marL="0" indent="0">
              <a:buNone/>
            </a:pPr>
            <a:r>
              <a:rPr lang="hr-HR" sz="2200" i="1" dirty="0"/>
              <a:t>- kratki pridjev koji završava na Y, prvo y mijenja u i, a tek potom dobiva nastavak </a:t>
            </a:r>
            <a:r>
              <a:rPr lang="hr-HR" sz="2200" b="1" i="1" dirty="0"/>
              <a:t>-</a:t>
            </a:r>
            <a:r>
              <a:rPr lang="hr-HR" sz="2200" b="1" i="1" dirty="0" err="1"/>
              <a:t>est</a:t>
            </a:r>
            <a:endParaRPr lang="hr-HR" sz="2000" b="1" i="1" dirty="0"/>
          </a:p>
          <a:p>
            <a:pPr marL="0" indent="0">
              <a:buNone/>
            </a:pPr>
            <a:r>
              <a:rPr lang="hr-HR" sz="2000" i="1" dirty="0"/>
              <a:t>Koje životinje su najopasnije?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2D9A908-A89C-4A43-98D9-880D397132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230" y="317924"/>
            <a:ext cx="2475611" cy="1819347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5B860D33-DD5F-4523-BCC6-CAF12EA0A3E0}"/>
              </a:ext>
            </a:extLst>
          </p:cNvPr>
          <p:cNvSpPr txBox="1">
            <a:spLocks/>
          </p:cNvSpPr>
          <p:nvPr/>
        </p:nvSpPr>
        <p:spPr>
          <a:xfrm>
            <a:off x="5245664" y="5579163"/>
            <a:ext cx="6805116" cy="14828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600" dirty="0" err="1"/>
              <a:t>Sharks</a:t>
            </a:r>
            <a:r>
              <a:rPr lang="hr-HR" sz="2600" dirty="0"/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most </a:t>
            </a:r>
            <a:r>
              <a:rPr lang="hr-HR" sz="2600" dirty="0" err="1"/>
              <a:t>dangerous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r>
              <a:rPr lang="hr-HR" sz="2200" i="1" dirty="0"/>
              <a:t>U superlativu </a:t>
            </a:r>
            <a:r>
              <a:rPr lang="pt-BR" sz="2200" i="1" dirty="0"/>
              <a:t>dugim pridjevima ispred samog pridjeva dodajemo </a:t>
            </a:r>
            <a:r>
              <a:rPr lang="hr-HR" sz="2200" b="1" i="1" dirty="0" err="1"/>
              <a:t>the</a:t>
            </a:r>
            <a:r>
              <a:rPr lang="hr-HR" sz="2200" b="1" i="1" dirty="0"/>
              <a:t> most</a:t>
            </a:r>
            <a:r>
              <a:rPr lang="hr-HR" sz="2200" i="1" dirty="0"/>
              <a:t>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617514F-8884-465E-9138-26B348F8C1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8999"/>
            <a:ext cx="4631473" cy="211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8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FA1EB43-E168-4B1C-B080-6C9B82FAD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5D86152-556B-4ED6-A7FB-D59DB9E25E8B}"/>
              </a:ext>
            </a:extLst>
          </p:cNvPr>
          <p:cNvSpPr txBox="1">
            <a:spLocks/>
          </p:cNvSpPr>
          <p:nvPr/>
        </p:nvSpPr>
        <p:spPr>
          <a:xfrm>
            <a:off x="6222073" y="327957"/>
            <a:ext cx="5821680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superlative.</a:t>
            </a:r>
            <a:br>
              <a:rPr lang="hr-HR" sz="2000" b="1" dirty="0"/>
            </a:br>
            <a:r>
              <a:rPr lang="hr-HR" sz="2000" i="1" dirty="0"/>
              <a:t>Nadopuni rečenicu ispravnim superlativom.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25B02A46-646A-491A-A8CB-9F42ABB62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352424"/>
            <a:ext cx="5676900" cy="6153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882829B-D7CD-4B0D-B24B-AEF489B868EA}"/>
              </a:ext>
            </a:extLst>
          </p:cNvPr>
          <p:cNvSpPr txBox="1">
            <a:spLocks/>
          </p:cNvSpPr>
          <p:nvPr/>
        </p:nvSpPr>
        <p:spPr>
          <a:xfrm>
            <a:off x="2724854" y="2277109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fastest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6300775-EF0B-403B-BE58-423A85860A66}"/>
              </a:ext>
            </a:extLst>
          </p:cNvPr>
          <p:cNvSpPr txBox="1">
            <a:spLocks/>
          </p:cNvSpPr>
          <p:nvPr/>
        </p:nvSpPr>
        <p:spPr>
          <a:xfrm>
            <a:off x="1934459" y="2875405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coldest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789BC97-2FED-4612-A2F4-647AB1D40E16}"/>
              </a:ext>
            </a:extLst>
          </p:cNvPr>
          <p:cNvSpPr txBox="1">
            <a:spLocks/>
          </p:cNvSpPr>
          <p:nvPr/>
        </p:nvSpPr>
        <p:spPr>
          <a:xfrm>
            <a:off x="2313460" y="3222657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tallest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071D286-4BF4-4688-96DE-89CB1C312AAD}"/>
              </a:ext>
            </a:extLst>
          </p:cNvPr>
          <p:cNvSpPr txBox="1">
            <a:spLocks/>
          </p:cNvSpPr>
          <p:nvPr/>
        </p:nvSpPr>
        <p:spPr>
          <a:xfrm>
            <a:off x="3271675" y="351506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most </a:t>
            </a:r>
            <a:r>
              <a:rPr lang="hr-HR" sz="2500" dirty="0" err="1">
                <a:solidFill>
                  <a:srgbClr val="FF0000"/>
                </a:solidFill>
              </a:rPr>
              <a:t>famous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39ABA6B-43BC-4DE5-AB96-CE0DBF0C80E7}"/>
              </a:ext>
            </a:extLst>
          </p:cNvPr>
          <p:cNvSpPr txBox="1">
            <a:spLocks/>
          </p:cNvSpPr>
          <p:nvPr/>
        </p:nvSpPr>
        <p:spPr>
          <a:xfrm>
            <a:off x="1961696" y="4130844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biggest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38B146D-A617-415A-B327-8C2DBDE9E774}"/>
              </a:ext>
            </a:extLst>
          </p:cNvPr>
          <p:cNvSpPr txBox="1">
            <a:spLocks/>
          </p:cNvSpPr>
          <p:nvPr/>
        </p:nvSpPr>
        <p:spPr>
          <a:xfrm>
            <a:off x="1961696" y="4772551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most </a:t>
            </a:r>
            <a:r>
              <a:rPr lang="hr-HR" sz="2500" dirty="0" err="1">
                <a:solidFill>
                  <a:srgbClr val="FF0000"/>
                </a:solidFill>
              </a:rPr>
              <a:t>popular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6DEABC6-9C8C-42DF-9788-377FFC619B29}"/>
              </a:ext>
            </a:extLst>
          </p:cNvPr>
          <p:cNvSpPr txBox="1">
            <a:spLocks/>
          </p:cNvSpPr>
          <p:nvPr/>
        </p:nvSpPr>
        <p:spPr>
          <a:xfrm>
            <a:off x="2476131" y="5381930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funniest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E99B0DD-D1C3-4EF5-99D6-4C26EED3E927}"/>
              </a:ext>
            </a:extLst>
          </p:cNvPr>
          <p:cNvSpPr txBox="1">
            <a:spLocks/>
          </p:cNvSpPr>
          <p:nvPr/>
        </p:nvSpPr>
        <p:spPr>
          <a:xfrm>
            <a:off x="2588690" y="5999750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longest</a:t>
            </a:r>
            <a:endParaRPr lang="hr-HR" sz="2500" dirty="0">
              <a:solidFill>
                <a:srgbClr val="FF0000"/>
              </a:solidFill>
            </a:endParaRPr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FC3B0C53-F0BA-4C66-9117-B66A87DDC0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8956" y="2647949"/>
            <a:ext cx="5410200" cy="38576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0234090C-E44F-4955-B561-2B916BA405F3}"/>
              </a:ext>
            </a:extLst>
          </p:cNvPr>
          <p:cNvSpPr txBox="1">
            <a:spLocks/>
          </p:cNvSpPr>
          <p:nvPr/>
        </p:nvSpPr>
        <p:spPr>
          <a:xfrm>
            <a:off x="6300952" y="1896967"/>
            <a:ext cx="5821680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What’s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opposite</a:t>
            </a:r>
            <a:r>
              <a:rPr lang="hr-HR" sz="2000" b="1" dirty="0"/>
              <a:t>? </a:t>
            </a:r>
            <a:r>
              <a:rPr lang="hr-HR" sz="2000" b="1" dirty="0" err="1"/>
              <a:t>Match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superlative suprotnog značenja..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C4427F4-2258-4F1B-8670-EBC8296ECA5A}"/>
              </a:ext>
            </a:extLst>
          </p:cNvPr>
          <p:cNvSpPr txBox="1">
            <a:spLocks/>
          </p:cNvSpPr>
          <p:nvPr/>
        </p:nvSpPr>
        <p:spPr>
          <a:xfrm>
            <a:off x="9117392" y="5192090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2704C223-9DE4-4E7C-AFA2-E483AAAC0387}"/>
              </a:ext>
            </a:extLst>
          </p:cNvPr>
          <p:cNvSpPr txBox="1">
            <a:spLocks/>
          </p:cNvSpPr>
          <p:nvPr/>
        </p:nvSpPr>
        <p:spPr>
          <a:xfrm>
            <a:off x="9111483" y="4772551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0A58D7DF-8F66-4892-87DD-15423E143F1C}"/>
              </a:ext>
            </a:extLst>
          </p:cNvPr>
          <p:cNvSpPr txBox="1">
            <a:spLocks/>
          </p:cNvSpPr>
          <p:nvPr/>
        </p:nvSpPr>
        <p:spPr>
          <a:xfrm>
            <a:off x="9102708" y="3049005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C20A68B9-2B46-4F11-83B0-AF6CC0801648}"/>
              </a:ext>
            </a:extLst>
          </p:cNvPr>
          <p:cNvSpPr txBox="1">
            <a:spLocks/>
          </p:cNvSpPr>
          <p:nvPr/>
        </p:nvSpPr>
        <p:spPr>
          <a:xfrm>
            <a:off x="9132913" y="6044834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4A950BE-9409-4607-A004-E5ED46878B43}"/>
              </a:ext>
            </a:extLst>
          </p:cNvPr>
          <p:cNvSpPr txBox="1">
            <a:spLocks/>
          </p:cNvSpPr>
          <p:nvPr/>
        </p:nvSpPr>
        <p:spPr>
          <a:xfrm>
            <a:off x="9102708" y="348294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B0582314-292C-4E1C-A184-DE202C30FA31}"/>
              </a:ext>
            </a:extLst>
          </p:cNvPr>
          <p:cNvSpPr txBox="1">
            <a:spLocks/>
          </p:cNvSpPr>
          <p:nvPr/>
        </p:nvSpPr>
        <p:spPr>
          <a:xfrm>
            <a:off x="9129610" y="432557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932EA133-2D95-4FE3-ADEC-5F84095021F3}"/>
              </a:ext>
            </a:extLst>
          </p:cNvPr>
          <p:cNvSpPr txBox="1">
            <a:spLocks/>
          </p:cNvSpPr>
          <p:nvPr/>
        </p:nvSpPr>
        <p:spPr>
          <a:xfrm>
            <a:off x="9129610" y="3904439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316D46BD-2C9A-49B2-B395-6EB683E3C6D3}"/>
              </a:ext>
            </a:extLst>
          </p:cNvPr>
          <p:cNvSpPr txBox="1">
            <a:spLocks/>
          </p:cNvSpPr>
          <p:nvPr/>
        </p:nvSpPr>
        <p:spPr>
          <a:xfrm>
            <a:off x="9129610" y="5639063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64192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20" grpId="0" build="p"/>
      <p:bldP spid="21" grpId="0" build="p"/>
      <p:bldP spid="22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FA1EB43-E168-4B1C-B080-6C9B82FAD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5D86152-556B-4ED6-A7FB-D59DB9E25E8B}"/>
              </a:ext>
            </a:extLst>
          </p:cNvPr>
          <p:cNvSpPr txBox="1">
            <a:spLocks/>
          </p:cNvSpPr>
          <p:nvPr/>
        </p:nvSpPr>
        <p:spPr>
          <a:xfrm>
            <a:off x="5291103" y="251281"/>
            <a:ext cx="5821680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Use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ideas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svojim idejama.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25B02A46-646A-491A-A8CB-9F42ABB62F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3" y="950710"/>
            <a:ext cx="5676900" cy="39173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46E4D898-1413-4041-8DA9-A63DFC09D163}"/>
              </a:ext>
            </a:extLst>
          </p:cNvPr>
          <p:cNvSpPr txBox="1">
            <a:spLocks/>
          </p:cNvSpPr>
          <p:nvPr/>
        </p:nvSpPr>
        <p:spPr>
          <a:xfrm>
            <a:off x="5128432" y="5358389"/>
            <a:ext cx="6951274" cy="325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https://www.e-sfera.hr/dodatni-digitalni-sadrzaji/c93d21ea-97bc-4910-acac-d95d9145a989/assets/interactivity/self-check/index.html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94108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20240"/>
            <a:ext cx="6099746" cy="3429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71480" y="120315"/>
            <a:ext cx="11646568" cy="6210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are </a:t>
            </a:r>
            <a:r>
              <a:rPr lang="hr-HR" sz="2000" b="1" dirty="0" err="1"/>
              <a:t>these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su Tko želi biti milijunaš i Potjera?</a:t>
            </a:r>
          </a:p>
          <a:p>
            <a:pPr marL="0" lvl="0" indent="0" algn="ctr">
              <a:buNone/>
            </a:pPr>
            <a:r>
              <a:rPr lang="hr-HR" sz="2400" b="1" dirty="0"/>
              <a:t>QUIZ SHOWS</a:t>
            </a:r>
          </a:p>
        </p:txBody>
      </p:sp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0E94B666-04F8-4294-A3FA-342BB422C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20240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70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" y="21219"/>
            <a:ext cx="5104059" cy="681556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65760"/>
            <a:ext cx="318263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What’s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superlative?</a:t>
            </a:r>
            <a:br>
              <a:rPr lang="hr-HR" sz="2000" i="1" dirty="0"/>
            </a:br>
            <a:r>
              <a:rPr lang="hr-HR" sz="2000" i="1" dirty="0"/>
              <a:t>Napiši superlativ pridjeva!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168" y="1046702"/>
            <a:ext cx="5623446" cy="558269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8003314" y="2345239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shortest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warmest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deepest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73DD200-52ED-4F08-958B-932145003730}"/>
              </a:ext>
            </a:extLst>
          </p:cNvPr>
          <p:cNvSpPr txBox="1">
            <a:spLocks/>
          </p:cNvSpPr>
          <p:nvPr/>
        </p:nvSpPr>
        <p:spPr>
          <a:xfrm>
            <a:off x="8003314" y="3794760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dirtiest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laziest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E2F9F79-50B0-4EE4-A52E-F0A2097D01F4}"/>
              </a:ext>
            </a:extLst>
          </p:cNvPr>
          <p:cNvSpPr txBox="1">
            <a:spLocks/>
          </p:cNvSpPr>
          <p:nvPr/>
        </p:nvSpPr>
        <p:spPr>
          <a:xfrm>
            <a:off x="8003314" y="4854458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biggest</a:t>
            </a:r>
            <a:endParaRPr lang="hr-HR" sz="25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83FDBFA-7501-4385-A164-A0571D45FC20}"/>
              </a:ext>
            </a:extLst>
          </p:cNvPr>
          <p:cNvSpPr txBox="1">
            <a:spLocks/>
          </p:cNvSpPr>
          <p:nvPr/>
        </p:nvSpPr>
        <p:spPr>
          <a:xfrm>
            <a:off x="8003314" y="5914156"/>
            <a:ext cx="28149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most </a:t>
            </a:r>
            <a:r>
              <a:rPr lang="hr-HR" sz="2600" dirty="0" err="1">
                <a:solidFill>
                  <a:srgbClr val="FF0000"/>
                </a:solidFill>
              </a:rPr>
              <a:t>expensive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most </a:t>
            </a:r>
            <a:r>
              <a:rPr lang="hr-HR" sz="2600" dirty="0" err="1">
                <a:solidFill>
                  <a:srgbClr val="FF0000"/>
                </a:solidFill>
              </a:rPr>
              <a:t>helpful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5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9" grpId="0" build="p"/>
      <p:bldP spid="8" grpId="0" build="p"/>
      <p:bldP spid="9" grpId="0" build="p"/>
      <p:bldP spid="1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3" y="20152"/>
            <a:ext cx="5094846" cy="6817696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298336"/>
            <a:ext cx="68501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form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rečenice ispravnim oblikom pridjeva u zagradi.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45" y="982980"/>
            <a:ext cx="11578991" cy="566812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192A3393-C7E1-4522-AC0C-7A7472BD66D5}"/>
              </a:ext>
            </a:extLst>
          </p:cNvPr>
          <p:cNvSpPr txBox="1">
            <a:spLocks/>
          </p:cNvSpPr>
          <p:nvPr/>
        </p:nvSpPr>
        <p:spPr>
          <a:xfrm>
            <a:off x="3355551" y="2082349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most </a:t>
            </a:r>
            <a:r>
              <a:rPr lang="hr-HR" sz="2600" dirty="0" err="1">
                <a:solidFill>
                  <a:srgbClr val="FF0000"/>
                </a:solidFill>
              </a:rPr>
              <a:t>interesting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DFA3B5B6-C256-457A-8DD8-A4CBC7C8F959}"/>
              </a:ext>
            </a:extLst>
          </p:cNvPr>
          <p:cNvSpPr txBox="1">
            <a:spLocks/>
          </p:cNvSpPr>
          <p:nvPr/>
        </p:nvSpPr>
        <p:spPr>
          <a:xfrm>
            <a:off x="4205181" y="2956677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fastest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55097592-90BA-4080-BE9B-C68E4D94CC8A}"/>
              </a:ext>
            </a:extLst>
          </p:cNvPr>
          <p:cNvSpPr txBox="1">
            <a:spLocks/>
          </p:cNvSpPr>
          <p:nvPr/>
        </p:nvSpPr>
        <p:spPr>
          <a:xfrm>
            <a:off x="3251048" y="3808145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clumsiest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92B8159F-EE96-4DA7-A1AB-17EEB851319D}"/>
              </a:ext>
            </a:extLst>
          </p:cNvPr>
          <p:cNvSpPr txBox="1">
            <a:spLocks/>
          </p:cNvSpPr>
          <p:nvPr/>
        </p:nvSpPr>
        <p:spPr>
          <a:xfrm>
            <a:off x="2651384" y="4301544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most </a:t>
            </a:r>
            <a:r>
              <a:rPr lang="hr-HR" sz="2600" dirty="0" err="1">
                <a:solidFill>
                  <a:srgbClr val="FF0000"/>
                </a:solidFill>
              </a:rPr>
              <a:t>popular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98A3C9D9-E0BA-41AB-89E7-CABA83F0DDBD}"/>
              </a:ext>
            </a:extLst>
          </p:cNvPr>
          <p:cNvSpPr txBox="1">
            <a:spLocks/>
          </p:cNvSpPr>
          <p:nvPr/>
        </p:nvSpPr>
        <p:spPr>
          <a:xfrm>
            <a:off x="3988011" y="4770973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wettest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BD26965A-F856-4256-B5EB-6BBF1ABE147A}"/>
              </a:ext>
            </a:extLst>
          </p:cNvPr>
          <p:cNvSpPr txBox="1">
            <a:spLocks/>
          </p:cNvSpPr>
          <p:nvPr/>
        </p:nvSpPr>
        <p:spPr>
          <a:xfrm>
            <a:off x="5306895" y="5232618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happiest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C04E09ED-2975-46E8-A2C8-E3199E427508}"/>
              </a:ext>
            </a:extLst>
          </p:cNvPr>
          <p:cNvSpPr txBox="1">
            <a:spLocks/>
          </p:cNvSpPr>
          <p:nvPr/>
        </p:nvSpPr>
        <p:spPr>
          <a:xfrm>
            <a:off x="4662755" y="5711038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shortest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F0BD83E0-F210-4013-BD2F-8A6F8348DC49}"/>
              </a:ext>
            </a:extLst>
          </p:cNvPr>
          <p:cNvSpPr txBox="1">
            <a:spLocks/>
          </p:cNvSpPr>
          <p:nvPr/>
        </p:nvSpPr>
        <p:spPr>
          <a:xfrm>
            <a:off x="5053989" y="6112173"/>
            <a:ext cx="352955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longest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4120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3" y="20152"/>
            <a:ext cx="5094846" cy="6817696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089626" y="755094"/>
            <a:ext cx="68501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Figure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Odgonetni.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966" y="1460770"/>
            <a:ext cx="9404064" cy="21789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9D938AF-EAAD-4A5D-B243-D26A43B6DD75}"/>
              </a:ext>
            </a:extLst>
          </p:cNvPr>
          <p:cNvSpPr txBox="1">
            <a:spLocks/>
          </p:cNvSpPr>
          <p:nvPr/>
        </p:nvSpPr>
        <p:spPr>
          <a:xfrm>
            <a:off x="5120329" y="4571286"/>
            <a:ext cx="685010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Pete is the fastest. 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Josh is the slowest. 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Nigel is the most hard-working. 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600" dirty="0">
                <a:solidFill>
                  <a:srgbClr val="FF0000"/>
                </a:solidFill>
              </a:rPr>
              <a:t>Mike is the laziest.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754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6973"/>
            <a:ext cx="5124965" cy="682405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351178" y="504572"/>
            <a:ext cx="4766659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is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Tko je u tvom razredu najmlađi, najjači…? Zapiši nekoliko rečenica u svoju bilježnicu.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08" y="625624"/>
            <a:ext cx="6954592" cy="29176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E560AB8C-1468-4083-AB21-BCB07F1FD0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7979" y="3336692"/>
            <a:ext cx="4972050" cy="304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D86E4ED-786E-475A-8575-6FFD62DC0497}"/>
              </a:ext>
            </a:extLst>
          </p:cNvPr>
          <p:cNvSpPr txBox="1">
            <a:spLocks/>
          </p:cNvSpPr>
          <p:nvPr/>
        </p:nvSpPr>
        <p:spPr>
          <a:xfrm>
            <a:off x="7351177" y="1778767"/>
            <a:ext cx="4766659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family</a:t>
            </a:r>
            <a:r>
              <a:rPr lang="hr-HR" sz="2000" b="1" dirty="0"/>
              <a:t>? </a:t>
            </a:r>
            <a:r>
              <a:rPr lang="hr-HR" sz="2000" b="1" dirty="0" err="1"/>
              <a:t>Write</a:t>
            </a:r>
            <a:r>
              <a:rPr lang="hr-HR" sz="2000" b="1" dirty="0"/>
              <a:t> a </a:t>
            </a:r>
            <a:r>
              <a:rPr lang="hr-HR" sz="2000" b="1" dirty="0" err="1"/>
              <a:t>report</a:t>
            </a:r>
            <a:r>
              <a:rPr lang="hr-HR" sz="2000" b="1" dirty="0"/>
              <a:t>. 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previous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Koristeći riječi iz prethodnog zadatka zapiši nekoliko rečenica o članovima svoje obitelji u svoju bilježnicu.</a:t>
            </a:r>
          </a:p>
        </p:txBody>
      </p:sp>
    </p:spTree>
    <p:extLst>
      <p:ext uri="{BB962C8B-B14F-4D97-AF65-F5344CB8AC3E}">
        <p14:creationId xmlns:p14="http://schemas.microsoft.com/office/powerpoint/2010/main" val="258326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8" y="21219"/>
            <a:ext cx="5091876" cy="681556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3" y="260667"/>
            <a:ext cx="6629587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Use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ideas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sljedeće rečenice!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310" y="972945"/>
            <a:ext cx="7009090" cy="24133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E7947594-CF40-4CEB-B268-E3805BEB03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06" y="3460212"/>
            <a:ext cx="5437757" cy="33026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FB9C2E31-80FB-4E4E-87FC-5886E57EDCB3}"/>
              </a:ext>
            </a:extLst>
          </p:cNvPr>
          <p:cNvSpPr txBox="1">
            <a:spLocks/>
          </p:cNvSpPr>
          <p:nvPr/>
        </p:nvSpPr>
        <p:spPr>
          <a:xfrm>
            <a:off x="5909310" y="4573587"/>
            <a:ext cx="625572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Make a </a:t>
            </a:r>
            <a:r>
              <a:rPr lang="hr-HR" sz="2000" b="1" dirty="0" err="1"/>
              <a:t>class</a:t>
            </a:r>
            <a:r>
              <a:rPr lang="hr-HR" sz="2000" b="1" dirty="0"/>
              <a:t> </a:t>
            </a:r>
            <a:r>
              <a:rPr lang="hr-HR" sz="2000" b="1" dirty="0" err="1"/>
              <a:t>poster</a:t>
            </a:r>
            <a:r>
              <a:rPr lang="hr-HR" sz="2000" b="1" dirty="0"/>
              <a:t>: </a:t>
            </a:r>
            <a:r>
              <a:rPr lang="hr-HR" sz="2000" b="1" dirty="0" err="1"/>
              <a:t>The</a:t>
            </a:r>
            <a:r>
              <a:rPr lang="hr-HR" sz="2000" b="1" dirty="0"/>
              <a:t> Best </a:t>
            </a:r>
            <a:r>
              <a:rPr lang="hr-HR" sz="2000" b="1" dirty="0" err="1"/>
              <a:t>of</a:t>
            </a:r>
            <a:r>
              <a:rPr lang="hr-HR" sz="2000" b="1" dirty="0"/>
              <a:t> Croatia</a:t>
            </a:r>
            <a:br>
              <a:rPr lang="hr-HR" sz="2000" i="1" dirty="0"/>
            </a:br>
            <a:r>
              <a:rPr lang="hr-HR" sz="2000" i="1" dirty="0"/>
              <a:t>Koristeći neki od digitalnih alata napravite zajednički razredni </a:t>
            </a:r>
            <a:r>
              <a:rPr lang="hr-HR" sz="2000" i="1" dirty="0" err="1"/>
              <a:t>poster</a:t>
            </a:r>
            <a:r>
              <a:rPr lang="hr-HR" sz="2000" i="1" dirty="0"/>
              <a:t> na temu: </a:t>
            </a:r>
            <a:r>
              <a:rPr lang="hr-HR" sz="2000" i="1" dirty="0" err="1"/>
              <a:t>The</a:t>
            </a:r>
            <a:r>
              <a:rPr lang="hr-HR" sz="2000" i="1" dirty="0"/>
              <a:t> Best </a:t>
            </a:r>
            <a:r>
              <a:rPr lang="hr-HR" sz="2000" i="1" dirty="0" err="1"/>
              <a:t>of</a:t>
            </a:r>
            <a:r>
              <a:rPr lang="hr-HR" sz="2000" i="1" dirty="0"/>
              <a:t> Croatia.</a:t>
            </a:r>
          </a:p>
        </p:txBody>
      </p:sp>
    </p:spTree>
    <p:extLst>
      <p:ext uri="{BB962C8B-B14F-4D97-AF65-F5344CB8AC3E}">
        <p14:creationId xmlns:p14="http://schemas.microsoft.com/office/powerpoint/2010/main" val="29771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en-US" sz="2000" dirty="0">
                <a:hlinkClick r:id="rId4"/>
              </a:rPr>
              <a:t>https://www.e-sfera.hr/dodatni-digitalni-sadrzaji/c93d21ea-97bc-4910-acac-d95d9145a989/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Geographical</a:t>
            </a:r>
            <a:r>
              <a:rPr lang="hr-HR" sz="2000" b="1" u="sng" dirty="0"/>
              <a:t> </a:t>
            </a:r>
            <a:r>
              <a:rPr lang="hr-HR" sz="2000" b="1" u="sng" dirty="0" err="1"/>
              <a:t>terms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51.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099467" y="589861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Razmisli. </a:t>
            </a:r>
          </a:p>
          <a:p>
            <a:pPr marL="0" indent="0">
              <a:buNone/>
            </a:pPr>
            <a:r>
              <a:rPr lang="hr-HR" sz="2000" i="1" dirty="0"/>
              <a:t>1 Gledaš li ti kvizove?</a:t>
            </a:r>
          </a:p>
          <a:p>
            <a:pPr marL="0" indent="0">
              <a:buNone/>
            </a:pPr>
            <a:r>
              <a:rPr lang="hr-HR" sz="2000" i="1" dirty="0"/>
              <a:t>2 Što ti misliš?	</a:t>
            </a:r>
          </a:p>
          <a:p>
            <a:pPr marL="0" indent="0">
              <a:buNone/>
            </a:pPr>
            <a:r>
              <a:rPr lang="hr-HR" sz="2000" i="1" dirty="0"/>
              <a:t>	Kvizovi su 	</a:t>
            </a:r>
          </a:p>
          <a:p>
            <a:pPr marL="0" indent="0">
              <a:buNone/>
            </a:pPr>
            <a:r>
              <a:rPr lang="hr-HR" sz="2000" i="1" dirty="0"/>
              <a:t>			a) dosadni.</a:t>
            </a:r>
          </a:p>
          <a:p>
            <a:pPr marL="0" indent="0">
              <a:buNone/>
            </a:pPr>
            <a:r>
              <a:rPr lang="hr-HR" sz="2000" i="1" dirty="0"/>
              <a:t>			b) zanimljivi.</a:t>
            </a:r>
          </a:p>
          <a:p>
            <a:pPr marL="0" indent="0">
              <a:buNone/>
            </a:pPr>
            <a:r>
              <a:rPr lang="hr-HR" sz="2000" i="1" dirty="0"/>
              <a:t>			c) OK.</a:t>
            </a:r>
          </a:p>
          <a:p>
            <a:pPr marL="0" indent="0">
              <a:buNone/>
            </a:pPr>
            <a:r>
              <a:rPr lang="hr-HR" sz="2000" i="1" dirty="0"/>
              <a:t>	Kvizovi su	</a:t>
            </a:r>
          </a:p>
          <a:p>
            <a:pPr marL="0" indent="0">
              <a:buNone/>
            </a:pPr>
            <a:r>
              <a:rPr lang="hr-HR" sz="2000" i="1" dirty="0"/>
              <a:t>			a) samo za odrasle.</a:t>
            </a:r>
          </a:p>
          <a:p>
            <a:pPr marL="0" indent="0">
              <a:buNone/>
            </a:pPr>
            <a:r>
              <a:rPr lang="hr-HR" sz="2000" i="1" dirty="0"/>
              <a:t>			b) i za djecu i za odrasle.</a:t>
            </a:r>
          </a:p>
          <a:p>
            <a:pPr marL="0" indent="0">
              <a:buNone/>
            </a:pPr>
            <a:r>
              <a:rPr lang="hr-HR" sz="2000" i="1" dirty="0"/>
              <a:t>	Ljudi gledaju kvizove</a:t>
            </a:r>
          </a:p>
          <a:p>
            <a:pPr marL="0" indent="0">
              <a:buNone/>
            </a:pPr>
            <a:r>
              <a:rPr lang="hr-HR" sz="2000" i="1" dirty="0"/>
              <a:t>			a) zato što su zabavni.</a:t>
            </a:r>
          </a:p>
          <a:p>
            <a:pPr marL="0" indent="0">
              <a:buNone/>
            </a:pPr>
            <a:r>
              <a:rPr lang="hr-HR" sz="2000" i="1" dirty="0"/>
              <a:t>			b) zato što mogu naučiti nešto </a:t>
            </a:r>
            <a:br>
              <a:rPr lang="hr-HR" sz="2000" i="1" dirty="0"/>
            </a:br>
            <a:r>
              <a:rPr lang="hr-HR" sz="2000" i="1" dirty="0"/>
              <a:t>				novo.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6" y="946814"/>
            <a:ext cx="5035929" cy="47211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669280" y="660778"/>
            <a:ext cx="6519253" cy="6848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are the people in the picture now? </a:t>
            </a:r>
            <a:br>
              <a:rPr lang="hr-HR" sz="2000" b="1" dirty="0"/>
            </a:br>
            <a:r>
              <a:rPr lang="hr-HR" sz="2000" i="1" dirty="0"/>
              <a:t>Gdje se sada nalaze ljudi na slici?</a:t>
            </a:r>
          </a:p>
          <a:p>
            <a:pPr marL="0" indent="0">
              <a:buNone/>
            </a:pPr>
            <a:r>
              <a:rPr lang="hr-HR" sz="2000" b="1" dirty="0" err="1"/>
              <a:t>They</a:t>
            </a:r>
            <a:r>
              <a:rPr lang="hr-HR" sz="2000" b="1" dirty="0"/>
              <a:t> are </a:t>
            </a:r>
            <a:r>
              <a:rPr lang="en-US" sz="2000" b="1" dirty="0"/>
              <a:t>in the </a:t>
            </a:r>
            <a:r>
              <a:rPr lang="en-US" sz="2000" b="1" u="sng" dirty="0"/>
              <a:t>studio</a:t>
            </a:r>
            <a:r>
              <a:rPr lang="hr-HR" sz="2000" b="1" dirty="0"/>
              <a:t>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the man with the glasses doing? </a:t>
            </a:r>
            <a:br>
              <a:rPr lang="hr-HR" sz="2000" b="1" dirty="0"/>
            </a:br>
            <a:r>
              <a:rPr lang="hr-HR" sz="2000" i="1" dirty="0"/>
              <a:t>Što sada radi čovjek sa naočalama?</a:t>
            </a:r>
          </a:p>
          <a:p>
            <a:pPr marL="0" indent="0">
              <a:buNone/>
            </a:pPr>
            <a:r>
              <a:rPr lang="hr-HR" sz="2000" b="1" dirty="0"/>
              <a:t>He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en-US" sz="2000" b="1" dirty="0"/>
              <a:t>asking questions</a:t>
            </a:r>
            <a:r>
              <a:rPr lang="hr-HR" sz="2000" b="1" dirty="0"/>
              <a:t>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the </a:t>
            </a:r>
            <a:r>
              <a:rPr lang="en-US" sz="2000" b="1" u="sng" dirty="0"/>
              <a:t>quiz show host </a:t>
            </a:r>
            <a:r>
              <a:rPr lang="en-US" sz="2000" b="1" dirty="0"/>
              <a:t>wearing? </a:t>
            </a:r>
            <a:br>
              <a:rPr lang="hr-HR" sz="2000" b="1" dirty="0"/>
            </a:br>
            <a:r>
              <a:rPr lang="hr-HR" sz="2000" i="1" dirty="0"/>
              <a:t>Kako je </a:t>
            </a:r>
            <a:r>
              <a:rPr lang="hr-HR" sz="2000" i="1" u="sng" dirty="0"/>
              <a:t>voditelj kviza </a:t>
            </a:r>
            <a:r>
              <a:rPr lang="hr-HR" sz="2000" i="1" dirty="0"/>
              <a:t>odjeven?</a:t>
            </a:r>
          </a:p>
          <a:p>
            <a:pPr marL="0" indent="0">
              <a:buNone/>
            </a:pPr>
            <a:r>
              <a:rPr lang="hr-HR" sz="2000" b="1" dirty="0"/>
              <a:t>He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 a </a:t>
            </a:r>
            <a:r>
              <a:rPr lang="hr-HR" sz="2000" b="1" dirty="0" err="1"/>
              <a:t>suit</a:t>
            </a:r>
            <a:r>
              <a:rPr lang="hr-HR" sz="2000" b="1" dirty="0"/>
              <a:t>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How do the </a:t>
            </a:r>
            <a:r>
              <a:rPr lang="en-US" sz="2000" b="1" u="sng" dirty="0"/>
              <a:t>contestants</a:t>
            </a:r>
            <a:r>
              <a:rPr lang="en-US" sz="2000" b="1" dirty="0"/>
              <a:t> feel when they give the wrong answer? </a:t>
            </a:r>
            <a:br>
              <a:rPr lang="hr-HR" sz="2000" b="1" dirty="0"/>
            </a:br>
            <a:r>
              <a:rPr lang="hr-HR" sz="2000" i="1" dirty="0"/>
              <a:t>Kako se </a:t>
            </a:r>
            <a:r>
              <a:rPr lang="hr-HR" sz="2000" i="1" u="sng" dirty="0"/>
              <a:t>natjecatelji</a:t>
            </a:r>
            <a:r>
              <a:rPr lang="hr-HR" sz="2000" i="1" dirty="0"/>
              <a:t> osjećaju kada daju pogrešan odgovor?</a:t>
            </a:r>
          </a:p>
          <a:p>
            <a:pPr marL="0" indent="0">
              <a:buNone/>
            </a:pPr>
            <a:r>
              <a:rPr lang="hr-HR" sz="2000" b="1" dirty="0" err="1"/>
              <a:t>They</a:t>
            </a:r>
            <a:r>
              <a:rPr lang="hr-HR" sz="2000" b="1" dirty="0"/>
              <a:t> </a:t>
            </a:r>
            <a:r>
              <a:rPr lang="hr-HR" sz="2000" b="1" dirty="0" err="1"/>
              <a:t>feel</a:t>
            </a:r>
            <a:r>
              <a:rPr lang="hr-HR" sz="2000" b="1" dirty="0"/>
              <a:t> sad.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can a </a:t>
            </a:r>
            <a:r>
              <a:rPr lang="en-US" sz="2000" b="1" u="sng" dirty="0"/>
              <a:t>winner</a:t>
            </a:r>
            <a:r>
              <a:rPr lang="en-US" sz="2000" b="1" dirty="0"/>
              <a:t> get for the prize?</a:t>
            </a:r>
            <a:br>
              <a:rPr lang="hr-HR" sz="2000" b="1" dirty="0"/>
            </a:br>
            <a:r>
              <a:rPr lang="hr-HR" sz="2000" i="1" dirty="0"/>
              <a:t>Što </a:t>
            </a:r>
            <a:r>
              <a:rPr lang="hr-HR" sz="2000" i="1" u="sng" dirty="0"/>
              <a:t>pobjednik</a:t>
            </a:r>
            <a:r>
              <a:rPr lang="hr-HR" sz="2000" i="1" dirty="0"/>
              <a:t> može dobiti kao nagradu?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Is there always an </a:t>
            </a:r>
            <a:r>
              <a:rPr lang="en-US" sz="2000" b="1" u="sng" dirty="0"/>
              <a:t>audience</a:t>
            </a:r>
            <a:r>
              <a:rPr lang="en-US" sz="2000" b="1" dirty="0"/>
              <a:t> in a quiz show?</a:t>
            </a:r>
            <a:br>
              <a:rPr lang="hr-HR" sz="2000" b="1" dirty="0"/>
            </a:br>
            <a:r>
              <a:rPr lang="hr-HR" sz="2000" i="1" dirty="0"/>
              <a:t>Ima li uvijek </a:t>
            </a:r>
            <a:r>
              <a:rPr lang="hr-HR" sz="2000" i="1" u="sng" dirty="0"/>
              <a:t>publike</a:t>
            </a:r>
            <a:r>
              <a:rPr lang="hr-HR" sz="2000" i="1" dirty="0"/>
              <a:t> u kvizovima?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6" y="2812665"/>
            <a:ext cx="5035929" cy="36641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87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512305" y="1570589"/>
            <a:ext cx="3676228" cy="542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. </a:t>
            </a:r>
            <a:r>
              <a:rPr lang="hr-HR" sz="2000" b="1" dirty="0" err="1"/>
              <a:t>True</a:t>
            </a:r>
            <a:r>
              <a:rPr lang="hr-HR" sz="2000" b="1" dirty="0"/>
              <a:t> (T)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false</a:t>
            </a:r>
            <a:r>
              <a:rPr lang="hr-HR" sz="2000" b="1" dirty="0"/>
              <a:t> (F).</a:t>
            </a:r>
            <a:br>
              <a:rPr lang="hr-HR" sz="2000" b="1" dirty="0"/>
            </a:br>
            <a:r>
              <a:rPr lang="hr-HR" sz="2000" i="1" dirty="0"/>
              <a:t>Poslušaj zvučni zapis na sljedećoj poveznici i označi jesu li rečenice točne (T) ili netočne (F).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https://www.e-sfera.hr/dodatni-digitalni-sadrzaji/c93d21ea-97bc-4910-acac-d95d9145a989/assets/audio/24_lesson_8_quiz.mp3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86" y="792900"/>
            <a:ext cx="8045400" cy="49235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28_What_a_wonderful_world">
            <a:hlinkClick r:id="" action="ppaction://media"/>
            <a:extLst>
              <a:ext uri="{FF2B5EF4-FFF2-40B4-BE49-F238E27FC236}">
                <a16:creationId xmlns:a16="http://schemas.microsoft.com/office/drawing/2014/main" id="{DF1A3C3C-C9EE-4E89-BB38-F87660D3D0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683070" y="3828224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2238A0F1-4D56-4491-8C8D-0CA756BDDB01}"/>
              </a:ext>
            </a:extLst>
          </p:cNvPr>
          <p:cNvSpPr txBox="1">
            <a:spLocks/>
          </p:cNvSpPr>
          <p:nvPr/>
        </p:nvSpPr>
        <p:spPr>
          <a:xfrm>
            <a:off x="8515772" y="4672133"/>
            <a:ext cx="3676228" cy="542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br>
              <a:rPr lang="hr-HR" sz="2000" b="1" dirty="0"/>
            </a:br>
            <a:r>
              <a:rPr lang="hr-HR" sz="2000" i="1" dirty="0"/>
              <a:t>Provjeri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88AB98F-0BD7-432B-9488-FB8757153BAA}"/>
              </a:ext>
            </a:extLst>
          </p:cNvPr>
          <p:cNvSpPr txBox="1">
            <a:spLocks/>
          </p:cNvSpPr>
          <p:nvPr/>
        </p:nvSpPr>
        <p:spPr>
          <a:xfrm>
            <a:off x="7825922" y="3713468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E4BB93E-47BC-4C97-9903-FE921BC0B47D}"/>
              </a:ext>
            </a:extLst>
          </p:cNvPr>
          <p:cNvSpPr txBox="1">
            <a:spLocks/>
          </p:cNvSpPr>
          <p:nvPr/>
        </p:nvSpPr>
        <p:spPr>
          <a:xfrm>
            <a:off x="7825922" y="4075563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93475E3-9B39-4834-9938-717542F43987}"/>
              </a:ext>
            </a:extLst>
          </p:cNvPr>
          <p:cNvSpPr txBox="1">
            <a:spLocks/>
          </p:cNvSpPr>
          <p:nvPr/>
        </p:nvSpPr>
        <p:spPr>
          <a:xfrm>
            <a:off x="7827199" y="4501734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620C8A6-AC29-4245-A619-CFC26F59D98F}"/>
              </a:ext>
            </a:extLst>
          </p:cNvPr>
          <p:cNvSpPr txBox="1">
            <a:spLocks/>
          </p:cNvSpPr>
          <p:nvPr/>
        </p:nvSpPr>
        <p:spPr>
          <a:xfrm>
            <a:off x="7823732" y="4850341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C952C10-0176-476A-80DB-AD7E64917A79}"/>
              </a:ext>
            </a:extLst>
          </p:cNvPr>
          <p:cNvSpPr txBox="1">
            <a:spLocks/>
          </p:cNvSpPr>
          <p:nvPr/>
        </p:nvSpPr>
        <p:spPr>
          <a:xfrm>
            <a:off x="7820265" y="5254057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024F1C83-8A27-4B51-AD53-1C2BB0C8E77C}"/>
              </a:ext>
            </a:extLst>
          </p:cNvPr>
          <p:cNvSpPr/>
          <p:nvPr/>
        </p:nvSpPr>
        <p:spPr>
          <a:xfrm>
            <a:off x="7827199" y="3428999"/>
            <a:ext cx="310961" cy="242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9B039AF-CAEE-434E-9F31-BF968BB272E0}"/>
              </a:ext>
            </a:extLst>
          </p:cNvPr>
          <p:cNvSpPr txBox="1">
            <a:spLocks/>
          </p:cNvSpPr>
          <p:nvPr/>
        </p:nvSpPr>
        <p:spPr>
          <a:xfrm>
            <a:off x="7820264" y="3339384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87301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19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build="p"/>
      <p:bldP spid="6" grpId="0" build="p"/>
      <p:bldP spid="8" grpId="0"/>
      <p:bldP spid="9" grpId="0"/>
      <p:bldP spid="10" grpId="0"/>
      <p:bldP spid="12" grpId="0"/>
      <p:bldP spid="13" grpId="0"/>
      <p:bldP spid="5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512305" y="1570589"/>
            <a:ext cx="3676228" cy="542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. </a:t>
            </a: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br>
              <a:rPr lang="hr-HR" sz="2000" b="1" dirty="0"/>
            </a:br>
            <a:r>
              <a:rPr lang="hr-HR" sz="2000" i="1" dirty="0"/>
              <a:t>Poslušaj zvučni zapis još jednom i zaokruži točne odgovore.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https://www.e-sfera.hr/dodatni-digitalni-sadrzaji/c93d21ea-97bc-4910-acac-d95d9145a989/assets/audio/24_lesson_8_quiz.mp3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36" y="1570589"/>
            <a:ext cx="8045400" cy="36226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28_What_a_wonderful_world">
            <a:hlinkClick r:id="" action="ppaction://media"/>
            <a:extLst>
              <a:ext uri="{FF2B5EF4-FFF2-40B4-BE49-F238E27FC236}">
                <a16:creationId xmlns:a16="http://schemas.microsoft.com/office/drawing/2014/main" id="{DF1A3C3C-C9EE-4E89-BB38-F87660D3D0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85940" y="3839654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2238A0F1-4D56-4491-8C8D-0CA756BDDB01}"/>
              </a:ext>
            </a:extLst>
          </p:cNvPr>
          <p:cNvSpPr txBox="1">
            <a:spLocks/>
          </p:cNvSpPr>
          <p:nvPr/>
        </p:nvSpPr>
        <p:spPr>
          <a:xfrm>
            <a:off x="8515772" y="4672133"/>
            <a:ext cx="3676228" cy="542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br>
              <a:rPr lang="hr-HR" sz="2000" b="1" dirty="0"/>
            </a:br>
            <a:r>
              <a:rPr lang="hr-HR" sz="2000" i="1" dirty="0"/>
              <a:t>Provjeri</a:t>
            </a:r>
          </a:p>
        </p:txBody>
      </p:sp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179BC5BF-FD0B-4243-9AE1-16E4D94C1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961" y="1946404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2B0161F6-1EDC-42E0-AAD7-58ECA93E1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10" y="2257167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BB42B525-F773-4A49-B023-35271499D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09" y="2617077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54F5865D-332F-4664-A7F9-EF44B0D62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961" y="2962760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0E727E96-F926-44C5-9C5E-E58900D0F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057" y="3312513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53C800BC-9640-4F4B-BFA4-5EAE91F09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08" y="3673144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31614078-ED99-4B30-8F3C-5613A97B5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960" y="4043722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Vidi izvornu sliku">
            <a:extLst>
              <a:ext uri="{FF2B5EF4-FFF2-40B4-BE49-F238E27FC236}">
                <a16:creationId xmlns:a16="http://schemas.microsoft.com/office/drawing/2014/main" id="{8DBA5B2E-972E-4922-8BE7-D9D4B7098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724" y="4357908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F62870EA-7A52-425E-8F76-C0696E7CB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257" y="4729211"/>
            <a:ext cx="303639" cy="4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42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19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577541" y="191283"/>
            <a:ext cx="3585210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Upiši riječi ispod fotografija.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38" y="191283"/>
            <a:ext cx="8083932" cy="44143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D364C30-9ADF-4E7F-AC0F-F7FCF9D31B5C}"/>
              </a:ext>
            </a:extLst>
          </p:cNvPr>
          <p:cNvSpPr txBox="1">
            <a:spLocks/>
          </p:cNvSpPr>
          <p:nvPr/>
        </p:nvSpPr>
        <p:spPr>
          <a:xfrm>
            <a:off x="8577541" y="1176624"/>
            <a:ext cx="3585210" cy="4321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hr-HR" sz="2400" b="1" dirty="0" err="1"/>
              <a:t>country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continent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river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sea</a:t>
            </a:r>
            <a:endParaRPr lang="en-US" sz="2400" b="1" dirty="0"/>
          </a:p>
          <a:p>
            <a:pPr marL="0" indent="0">
              <a:buNone/>
            </a:pPr>
            <a:r>
              <a:rPr lang="hr-HR" sz="2400" b="1" dirty="0" err="1"/>
              <a:t>mountain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desert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D951CF3D-AF03-4725-8994-FC8E93240690}"/>
              </a:ext>
            </a:extLst>
          </p:cNvPr>
          <p:cNvSpPr txBox="1">
            <a:spLocks/>
          </p:cNvSpPr>
          <p:nvPr/>
        </p:nvSpPr>
        <p:spPr>
          <a:xfrm>
            <a:off x="10169214" y="2136519"/>
            <a:ext cx="3110429" cy="2913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država</a:t>
            </a:r>
          </a:p>
          <a:p>
            <a:pPr marL="0" indent="0">
              <a:buNone/>
            </a:pPr>
            <a:r>
              <a:rPr lang="hr-HR" sz="2400" i="1" dirty="0"/>
              <a:t>kontinent</a:t>
            </a:r>
          </a:p>
          <a:p>
            <a:pPr marL="0" indent="0">
              <a:buNone/>
            </a:pPr>
            <a:r>
              <a:rPr lang="hr-HR" sz="2400" i="1" dirty="0"/>
              <a:t>rijeka</a:t>
            </a:r>
          </a:p>
          <a:p>
            <a:pPr marL="0" indent="0">
              <a:buNone/>
            </a:pPr>
            <a:r>
              <a:rPr lang="hr-HR" sz="2400" i="1" dirty="0"/>
              <a:t>more</a:t>
            </a:r>
          </a:p>
          <a:p>
            <a:pPr marL="0" indent="0">
              <a:buNone/>
            </a:pPr>
            <a:r>
              <a:rPr lang="hr-HR" sz="2400" i="1" dirty="0"/>
              <a:t>planina</a:t>
            </a:r>
          </a:p>
          <a:p>
            <a:pPr marL="0" indent="0">
              <a:buNone/>
            </a:pPr>
            <a:r>
              <a:rPr lang="hr-HR" sz="2400" i="1" dirty="0"/>
              <a:t>pustinja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2D67709-F08B-4D40-98D1-88284AE419E2}"/>
              </a:ext>
            </a:extLst>
          </p:cNvPr>
          <p:cNvSpPr txBox="1">
            <a:spLocks/>
          </p:cNvSpPr>
          <p:nvPr/>
        </p:nvSpPr>
        <p:spPr>
          <a:xfrm>
            <a:off x="1659494" y="3474719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country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6E419BD-FC36-4F10-A3D0-D8BCE123584E}"/>
              </a:ext>
            </a:extLst>
          </p:cNvPr>
          <p:cNvSpPr txBox="1">
            <a:spLocks/>
          </p:cNvSpPr>
          <p:nvPr/>
        </p:nvSpPr>
        <p:spPr>
          <a:xfrm>
            <a:off x="3470941" y="4123694"/>
            <a:ext cx="1863260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continent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1093695-B81B-43D7-9746-E9B3EF6C254C}"/>
              </a:ext>
            </a:extLst>
          </p:cNvPr>
          <p:cNvSpPr txBox="1">
            <a:spLocks/>
          </p:cNvSpPr>
          <p:nvPr/>
        </p:nvSpPr>
        <p:spPr>
          <a:xfrm>
            <a:off x="6945040" y="1689546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river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EE0EAAC-260D-476A-BEBD-83F515A8E6EE}"/>
              </a:ext>
            </a:extLst>
          </p:cNvPr>
          <p:cNvSpPr txBox="1">
            <a:spLocks/>
          </p:cNvSpPr>
          <p:nvPr/>
        </p:nvSpPr>
        <p:spPr>
          <a:xfrm>
            <a:off x="4333496" y="2246584"/>
            <a:ext cx="1703240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mountain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6B2209C-B0D3-4057-BA83-BDE20801DE22}"/>
              </a:ext>
            </a:extLst>
          </p:cNvPr>
          <p:cNvSpPr txBox="1">
            <a:spLocks/>
          </p:cNvSpPr>
          <p:nvPr/>
        </p:nvSpPr>
        <p:spPr>
          <a:xfrm>
            <a:off x="2891173" y="2229516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sea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AFED009-9743-4EFE-86B5-7DC711512032}"/>
              </a:ext>
            </a:extLst>
          </p:cNvPr>
          <p:cNvSpPr txBox="1">
            <a:spLocks/>
          </p:cNvSpPr>
          <p:nvPr/>
        </p:nvSpPr>
        <p:spPr>
          <a:xfrm>
            <a:off x="921230" y="2231979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desert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B1CE88B-978E-4C9A-9FA6-6644182BA308}"/>
              </a:ext>
            </a:extLst>
          </p:cNvPr>
          <p:cNvSpPr txBox="1">
            <a:spLocks/>
          </p:cNvSpPr>
          <p:nvPr/>
        </p:nvSpPr>
        <p:spPr>
          <a:xfrm>
            <a:off x="5169744" y="4973070"/>
            <a:ext cx="6815594" cy="5841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Izgovor riječi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https://www.bookwidgets.com/play/7BR4Y7F?teacher_id=6669868278480896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A pisanje tih </a:t>
            </a:r>
            <a:r>
              <a:rPr lang="hr-HR" sz="2000" i="1"/>
              <a:t>riječi možeš uvježbati </a:t>
            </a:r>
            <a:r>
              <a:rPr lang="hr-HR" sz="2000" i="1" dirty="0"/>
              <a:t>na sljedećoj poveznici:</a:t>
            </a:r>
            <a:br>
              <a:rPr lang="hr-HR" sz="2000" i="1" dirty="0"/>
            </a:br>
            <a:r>
              <a:rPr lang="hr-HR" sz="2000" i="1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https://wordwall.net/resource/7971936</a:t>
            </a:r>
            <a:endParaRPr lang="hr-HR" sz="2000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607975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/>
      <p:bldP spid="7" grpId="0" build="p"/>
      <p:bldP spid="8" grpId="0"/>
      <p:bldP spid="9" grpId="0"/>
      <p:bldP spid="10" grpId="0"/>
      <p:bldP spid="11" grpId="0"/>
      <p:bldP spid="12" grpId="0"/>
      <p:bldP spid="13" grpId="0"/>
      <p:bldP spid="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…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556604" y="2444260"/>
            <a:ext cx="3585210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hr-HR" sz="2000" b="1" dirty="0"/>
            </a:br>
            <a:r>
              <a:rPr lang="hr-HR" sz="2000" i="1" dirty="0"/>
              <a:t>Pogledaj šalu ispod zadatka.</a:t>
            </a:r>
          </a:p>
          <a:p>
            <a:pPr marL="0" indent="0" algn="ctr">
              <a:buNone/>
            </a:pPr>
            <a:r>
              <a:rPr lang="en-US" sz="2000" b="1" dirty="0"/>
              <a:t>What does one mountain say</a:t>
            </a:r>
            <a:r>
              <a:rPr lang="hr-HR" sz="2000" b="1" dirty="0"/>
              <a:t> </a:t>
            </a:r>
            <a:r>
              <a:rPr lang="en-US" sz="2000" b="1" dirty="0"/>
              <a:t>to another mountain?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en-US" sz="2000" b="1" dirty="0"/>
              <a:t>Let’s meet in the valley.</a:t>
            </a:r>
            <a:endParaRPr lang="hr-HR" sz="2000" b="1" dirty="0"/>
          </a:p>
          <a:p>
            <a:pPr marL="0" indent="0" algn="ctr">
              <a:buNone/>
            </a:pPr>
            <a:r>
              <a:rPr lang="hr-HR" sz="2000" i="1" dirty="0"/>
              <a:t>Što jedna planina kaže drugoj?</a:t>
            </a:r>
            <a:br>
              <a:rPr lang="hr-HR" sz="2000" i="1" dirty="0"/>
            </a:br>
            <a:r>
              <a:rPr lang="hr-HR" sz="2000" i="1" dirty="0"/>
              <a:t>Sastanimo se u dolini.</a:t>
            </a:r>
          </a:p>
          <a:p>
            <a:pPr marL="0" indent="0" algn="ctr">
              <a:buNone/>
            </a:pPr>
            <a:r>
              <a:rPr lang="hr-HR" sz="2000" i="1" dirty="0"/>
              <a:t>Što onda znači riječ </a:t>
            </a:r>
            <a:br>
              <a:rPr lang="hr-HR" sz="2000" i="1" dirty="0"/>
            </a:br>
            <a:r>
              <a:rPr lang="hr-HR" sz="2400" b="1" dirty="0" err="1"/>
              <a:t>valley</a:t>
            </a:r>
            <a:r>
              <a:rPr lang="hr-HR" sz="2000" i="1" dirty="0"/>
              <a:t>?</a:t>
            </a:r>
          </a:p>
          <a:p>
            <a:pPr marL="0" indent="0" algn="ctr">
              <a:buNone/>
            </a:pPr>
            <a:r>
              <a:rPr lang="hr-HR" sz="2400" i="1" dirty="0"/>
              <a:t>dolina, uvala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38" y="191283"/>
            <a:ext cx="8083932" cy="44143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2D67709-F08B-4D40-98D1-88284AE419E2}"/>
              </a:ext>
            </a:extLst>
          </p:cNvPr>
          <p:cNvSpPr txBox="1">
            <a:spLocks/>
          </p:cNvSpPr>
          <p:nvPr/>
        </p:nvSpPr>
        <p:spPr>
          <a:xfrm>
            <a:off x="1659494" y="3474719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country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6E419BD-FC36-4F10-A3D0-D8BCE123584E}"/>
              </a:ext>
            </a:extLst>
          </p:cNvPr>
          <p:cNvSpPr txBox="1">
            <a:spLocks/>
          </p:cNvSpPr>
          <p:nvPr/>
        </p:nvSpPr>
        <p:spPr>
          <a:xfrm>
            <a:off x="3470941" y="4123694"/>
            <a:ext cx="1863260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continent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01093695-B81B-43D7-9746-E9B3EF6C254C}"/>
              </a:ext>
            </a:extLst>
          </p:cNvPr>
          <p:cNvSpPr txBox="1">
            <a:spLocks/>
          </p:cNvSpPr>
          <p:nvPr/>
        </p:nvSpPr>
        <p:spPr>
          <a:xfrm>
            <a:off x="6945040" y="1689546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river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EE0EAAC-260D-476A-BEBD-83F515A8E6EE}"/>
              </a:ext>
            </a:extLst>
          </p:cNvPr>
          <p:cNvSpPr txBox="1">
            <a:spLocks/>
          </p:cNvSpPr>
          <p:nvPr/>
        </p:nvSpPr>
        <p:spPr>
          <a:xfrm>
            <a:off x="4333496" y="2246584"/>
            <a:ext cx="1703240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mountain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6B2209C-B0D3-4057-BA83-BDE20801DE22}"/>
              </a:ext>
            </a:extLst>
          </p:cNvPr>
          <p:cNvSpPr txBox="1">
            <a:spLocks/>
          </p:cNvSpPr>
          <p:nvPr/>
        </p:nvSpPr>
        <p:spPr>
          <a:xfrm>
            <a:off x="2891173" y="2229516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sea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AFED009-9743-4EFE-86B5-7DC711512032}"/>
              </a:ext>
            </a:extLst>
          </p:cNvPr>
          <p:cNvSpPr txBox="1">
            <a:spLocks/>
          </p:cNvSpPr>
          <p:nvPr/>
        </p:nvSpPr>
        <p:spPr>
          <a:xfrm>
            <a:off x="921230" y="2231979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desert</a:t>
            </a:r>
          </a:p>
        </p:txBody>
      </p:sp>
    </p:spTree>
    <p:extLst>
      <p:ext uri="{BB962C8B-B14F-4D97-AF65-F5344CB8AC3E}">
        <p14:creationId xmlns:p14="http://schemas.microsoft.com/office/powerpoint/2010/main" val="4202224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" y="0"/>
            <a:ext cx="5104059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46.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8898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Wordsearch</a:t>
            </a:r>
            <a:r>
              <a:rPr lang="hr-HR" sz="2000" b="1" dirty="0"/>
              <a:t>.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…</a:t>
            </a:r>
            <a:br>
              <a:rPr lang="hr-HR" sz="2000" i="1" dirty="0"/>
            </a:br>
            <a:r>
              <a:rPr lang="hr-HR" sz="2000" i="1" dirty="0"/>
              <a:t>Pokušaj u </a:t>
            </a:r>
            <a:r>
              <a:rPr lang="hr-HR" sz="2000" i="1" dirty="0" err="1"/>
              <a:t>osmosmjerci</a:t>
            </a:r>
            <a:r>
              <a:rPr lang="hr-HR" sz="2000" i="1" dirty="0"/>
              <a:t> pronaći kontinente, države… a potom te riječi zapiši na crte u prvom zadatku..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359" y="1480330"/>
            <a:ext cx="8307571" cy="107553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E832FCD3-1B65-4C6C-839C-78E09656A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169" y="5229080"/>
            <a:ext cx="5271441" cy="64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5324169" y="4577531"/>
            <a:ext cx="194531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chimpanzee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9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3377</TotalTime>
  <Words>671</Words>
  <Application>Microsoft Office PowerPoint</Application>
  <PresentationFormat>Široki zaslon</PresentationFormat>
  <Paragraphs>255</Paragraphs>
  <Slides>25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322</cp:revision>
  <dcterms:created xsi:type="dcterms:W3CDTF">2017-01-15T10:30:28Z</dcterms:created>
  <dcterms:modified xsi:type="dcterms:W3CDTF">2020-12-04T09:11:01Z</dcterms:modified>
</cp:coreProperties>
</file>